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nton" pitchFamily="2" charset="0"/>
      <p:regular r:id="rId18"/>
    </p:embeddedFont>
    <p:embeddedFont>
      <p:font typeface="Poppins" panose="00000500000000000000" pitchFamily="2" charset="0"/>
      <p:regular r:id="rId19"/>
    </p:embeddedFont>
    <p:embeddedFont>
      <p:font typeface="Poppins Bold" panose="00000800000000000000" charset="0"/>
      <p:regular r:id="rId20"/>
    </p:embeddedFont>
    <p:embeddedFont>
      <p:font typeface="Poppins Bold Italics" panose="020B0604020202020204" charset="0"/>
      <p:regular r:id="rId21"/>
    </p:embeddedFont>
    <p:embeddedFont>
      <p:font typeface="Poppins Italics" panose="020B0604020202020204" charset="0"/>
      <p:regular r:id="rId22"/>
    </p:embeddedFont>
    <p:embeddedFont>
      <p:font typeface="Poppins Medium" panose="00000600000000000000" pitchFamily="2" charset="0"/>
      <p:regular r:id="rId23"/>
    </p:embeddedFont>
    <p:embeddedFont>
      <p:font typeface="Poppins Semi-Bold" panose="020B0604020202020204" charset="0"/>
      <p:regular r:id="rId24"/>
    </p:embeddedFont>
    <p:embeddedFont>
      <p:font typeface="Poppins Semi-Bold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4.png"/><Relationship Id="rId10" Type="http://schemas.openxmlformats.org/officeDocument/2006/relationships/image" Target="../media/image31.png"/><Relationship Id="rId4" Type="http://schemas.openxmlformats.org/officeDocument/2006/relationships/image" Target="../media/image3.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svg"/><Relationship Id="rId7" Type="http://schemas.openxmlformats.org/officeDocument/2006/relationships/image" Target="../media/image3.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4.png"/><Relationship Id="rId5" Type="http://schemas.openxmlformats.org/officeDocument/2006/relationships/image" Target="../media/image1.jpeg"/><Relationship Id="rId10" Type="http://schemas.openxmlformats.org/officeDocument/2006/relationships/image" Target="../media/image13.svg"/><Relationship Id="rId4" Type="http://schemas.openxmlformats.org/officeDocument/2006/relationships/image" Target="../media/image11.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3.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0.sv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3.png"/><Relationship Id="rId5" Type="http://schemas.openxmlformats.org/officeDocument/2006/relationships/image" Target="../media/image2.png"/><Relationship Id="rId10" Type="http://schemas.openxmlformats.org/officeDocument/2006/relationships/image" Target="../media/image22.svg"/><Relationship Id="rId4" Type="http://schemas.openxmlformats.org/officeDocument/2006/relationships/image" Target="../media/image1.jpe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1939" y="9245645"/>
            <a:ext cx="18851878" cy="1041355"/>
            <a:chOff x="0" y="0"/>
            <a:chExt cx="4965104" cy="274266"/>
          </a:xfrm>
        </p:grpSpPr>
        <p:sp>
          <p:nvSpPr>
            <p:cNvPr id="3" name="Freeform 3"/>
            <p:cNvSpPr/>
            <p:nvPr/>
          </p:nvSpPr>
          <p:spPr>
            <a:xfrm>
              <a:off x="0" y="0"/>
              <a:ext cx="4965104" cy="274266"/>
            </a:xfrm>
            <a:custGeom>
              <a:avLst/>
              <a:gdLst/>
              <a:ahLst/>
              <a:cxnLst/>
              <a:rect l="l" t="t" r="r" b="b"/>
              <a:pathLst>
                <a:path w="4965104" h="274266">
                  <a:moveTo>
                    <a:pt x="0" y="0"/>
                  </a:moveTo>
                  <a:lnTo>
                    <a:pt x="4965104" y="0"/>
                  </a:lnTo>
                  <a:lnTo>
                    <a:pt x="4965104" y="274266"/>
                  </a:lnTo>
                  <a:lnTo>
                    <a:pt x="0" y="274266"/>
                  </a:lnTo>
                  <a:close/>
                </a:path>
              </a:pathLst>
            </a:custGeom>
            <a:solidFill>
              <a:srgbClr val="074449"/>
            </a:solidFill>
          </p:spPr>
        </p:sp>
        <p:sp>
          <p:nvSpPr>
            <p:cNvPr id="4" name="TextBox 4"/>
            <p:cNvSpPr txBox="1"/>
            <p:nvPr/>
          </p:nvSpPr>
          <p:spPr>
            <a:xfrm>
              <a:off x="0" y="-38100"/>
              <a:ext cx="4965104"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flipV="1">
            <a:off x="0" y="9757141"/>
            <a:ext cx="18441785" cy="18705"/>
          </a:xfrm>
          <a:prstGeom prst="line">
            <a:avLst/>
          </a:prstGeom>
          <a:ln w="19050" cap="flat">
            <a:solidFill>
              <a:srgbClr val="FDB813"/>
            </a:solidFill>
            <a:prstDash val="solid"/>
            <a:headEnd type="none" w="sm" len="sm"/>
            <a:tailEnd type="none" w="sm" len="sm"/>
          </a:ln>
        </p:spPr>
      </p:sp>
      <p:sp>
        <p:nvSpPr>
          <p:cNvPr id="6" name="TextBox 6"/>
          <p:cNvSpPr txBox="1"/>
          <p:nvPr/>
        </p:nvSpPr>
        <p:spPr>
          <a:xfrm>
            <a:off x="6352846" y="3188212"/>
            <a:ext cx="5582309" cy="517026"/>
          </a:xfrm>
          <a:prstGeom prst="rect">
            <a:avLst/>
          </a:prstGeom>
        </p:spPr>
        <p:txBody>
          <a:bodyPr lIns="0" tIns="0" rIns="0" bIns="0" rtlCol="0" anchor="t">
            <a:spAutoFit/>
          </a:bodyPr>
          <a:lstStyle/>
          <a:p>
            <a:pPr algn="ctr">
              <a:lnSpc>
                <a:spcPts val="4051"/>
              </a:lnSpc>
            </a:pPr>
            <a:r>
              <a:rPr lang="en-US" sz="2893" b="1">
                <a:solidFill>
                  <a:srgbClr val="000000"/>
                </a:solidFill>
                <a:latin typeface="Poppins Medium"/>
                <a:ea typeface="Poppins Medium"/>
                <a:cs typeface="Poppins Medium"/>
                <a:sym typeface="Poppins Medium"/>
              </a:rPr>
              <a:t>Seminar Usulan Proposal</a:t>
            </a:r>
          </a:p>
        </p:txBody>
      </p:sp>
      <p:sp>
        <p:nvSpPr>
          <p:cNvPr id="7" name="TextBox 7"/>
          <p:cNvSpPr txBox="1"/>
          <p:nvPr/>
        </p:nvSpPr>
        <p:spPr>
          <a:xfrm>
            <a:off x="2442404" y="3902600"/>
            <a:ext cx="13911030" cy="1818176"/>
          </a:xfrm>
          <a:prstGeom prst="rect">
            <a:avLst/>
          </a:prstGeom>
        </p:spPr>
        <p:txBody>
          <a:bodyPr lIns="0" tIns="0" rIns="0" bIns="0" rtlCol="0" anchor="t">
            <a:spAutoFit/>
          </a:bodyPr>
          <a:lstStyle/>
          <a:p>
            <a:pPr algn="ctr">
              <a:lnSpc>
                <a:spcPts val="4777"/>
              </a:lnSpc>
            </a:pPr>
            <a:r>
              <a:rPr lang="en-US" sz="3412" b="1">
                <a:solidFill>
                  <a:srgbClr val="074449"/>
                </a:solidFill>
                <a:latin typeface="Poppins Semi-Bold"/>
                <a:ea typeface="Poppins Semi-Bold"/>
                <a:cs typeface="Poppins Semi-Bold"/>
                <a:sym typeface="Poppins Semi-Bold"/>
              </a:rPr>
              <a:t>Uji Aktivitas Antibakteri Ekstrak Kulit Buah Mangga Arumanis (</a:t>
            </a:r>
            <a:r>
              <a:rPr lang="en-US" sz="3412" b="1" i="1">
                <a:solidFill>
                  <a:srgbClr val="074449"/>
                </a:solidFill>
                <a:latin typeface="Poppins Semi-Bold Italics"/>
                <a:ea typeface="Poppins Semi-Bold Italics"/>
                <a:cs typeface="Poppins Semi-Bold Italics"/>
                <a:sym typeface="Poppins Semi-Bold Italics"/>
              </a:rPr>
              <a:t>Mangifera Indica</a:t>
            </a:r>
            <a:r>
              <a:rPr lang="en-US" sz="3412" b="1">
                <a:solidFill>
                  <a:srgbClr val="074449"/>
                </a:solidFill>
                <a:latin typeface="Poppins Semi-Bold"/>
                <a:ea typeface="Poppins Semi-Bold"/>
                <a:cs typeface="Poppins Semi-Bold"/>
                <a:sym typeface="Poppins Semi-Bold"/>
              </a:rPr>
              <a:t> L. var </a:t>
            </a:r>
            <a:r>
              <a:rPr lang="en-US" sz="3412" b="1" i="1">
                <a:solidFill>
                  <a:srgbClr val="074449"/>
                </a:solidFill>
                <a:latin typeface="Poppins Semi-Bold Italics"/>
                <a:ea typeface="Poppins Semi-Bold Italics"/>
                <a:cs typeface="Poppins Semi-Bold Italics"/>
                <a:sym typeface="Poppins Semi-Bold Italics"/>
              </a:rPr>
              <a:t>arumanis</a:t>
            </a:r>
            <a:r>
              <a:rPr lang="en-US" sz="3412" b="1">
                <a:solidFill>
                  <a:srgbClr val="074449"/>
                </a:solidFill>
                <a:latin typeface="Poppins Semi-Bold"/>
                <a:ea typeface="Poppins Semi-Bold"/>
                <a:cs typeface="Poppins Semi-Bold"/>
                <a:sym typeface="Poppins Semi-Bold"/>
              </a:rPr>
              <a:t>) Terhadap Bakteri Penyebab Diare </a:t>
            </a:r>
            <a:r>
              <a:rPr lang="en-US" sz="3412" b="1" i="1">
                <a:solidFill>
                  <a:srgbClr val="074449"/>
                </a:solidFill>
                <a:latin typeface="Poppins Semi-Bold Italics"/>
                <a:ea typeface="Poppins Semi-Bold Italics"/>
                <a:cs typeface="Poppins Semi-Bold Italics"/>
                <a:sym typeface="Poppins Semi-Bold Italics"/>
              </a:rPr>
              <a:t>Bacillus cereus </a:t>
            </a:r>
            <a:r>
              <a:rPr lang="en-US" sz="3412" b="1">
                <a:solidFill>
                  <a:srgbClr val="074449"/>
                </a:solidFill>
                <a:latin typeface="Poppins Semi-Bold"/>
                <a:ea typeface="Poppins Semi-Bold"/>
                <a:cs typeface="Poppins Semi-Bold"/>
                <a:sym typeface="Poppins Semi-Bold"/>
              </a:rPr>
              <a:t>dan </a:t>
            </a:r>
            <a:r>
              <a:rPr lang="en-US" sz="3412" b="1" i="1">
                <a:solidFill>
                  <a:srgbClr val="074449"/>
                </a:solidFill>
                <a:latin typeface="Poppins Semi-Bold Italics"/>
                <a:ea typeface="Poppins Semi-Bold Italics"/>
                <a:cs typeface="Poppins Semi-Bold Italics"/>
                <a:sym typeface="Poppins Semi-Bold Italics"/>
              </a:rPr>
              <a:t>Escherichia coli</a:t>
            </a:r>
          </a:p>
        </p:txBody>
      </p:sp>
      <p:grpSp>
        <p:nvGrpSpPr>
          <p:cNvPr id="8" name="Group 8"/>
          <p:cNvGrpSpPr/>
          <p:nvPr/>
        </p:nvGrpSpPr>
        <p:grpSpPr>
          <a:xfrm>
            <a:off x="-153785" y="-3027283"/>
            <a:ext cx="18595570" cy="5741908"/>
            <a:chOff x="0" y="0"/>
            <a:chExt cx="24794093" cy="7655877"/>
          </a:xfrm>
        </p:grpSpPr>
        <p:grpSp>
          <p:nvGrpSpPr>
            <p:cNvPr id="9" name="Group 9"/>
            <p:cNvGrpSpPr/>
            <p:nvPr/>
          </p:nvGrpSpPr>
          <p:grpSpPr>
            <a:xfrm>
              <a:off x="0" y="4036377"/>
              <a:ext cx="24794093" cy="3021500"/>
              <a:chOff x="0" y="0"/>
              <a:chExt cx="4897599" cy="596840"/>
            </a:xfrm>
          </p:grpSpPr>
          <p:sp>
            <p:nvSpPr>
              <p:cNvPr id="10" name="Freeform 10"/>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1" name="TextBox 11"/>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flipH="1">
              <a:off x="85437" y="0"/>
              <a:ext cx="24589047" cy="7045177"/>
            </a:xfrm>
            <a:custGeom>
              <a:avLst/>
              <a:gdLst/>
              <a:ahLst/>
              <a:cxnLst/>
              <a:rect l="l" t="t" r="r" b="b"/>
              <a:pathLst>
                <a:path w="24589047" h="7045177">
                  <a:moveTo>
                    <a:pt x="24589047" y="0"/>
                  </a:moveTo>
                  <a:lnTo>
                    <a:pt x="0" y="0"/>
                  </a:lnTo>
                  <a:lnTo>
                    <a:pt x="0" y="7045177"/>
                  </a:lnTo>
                  <a:lnTo>
                    <a:pt x="24589047" y="7045177"/>
                  </a:lnTo>
                  <a:lnTo>
                    <a:pt x="24589047" y="0"/>
                  </a:lnTo>
                  <a:close/>
                </a:path>
              </a:pathLst>
            </a:custGeom>
            <a:blipFill>
              <a:blip r:embed="rId2">
                <a:alphaModFix amt="17000"/>
              </a:blip>
              <a:stretch>
                <a:fillRect t="-85733" b="-75885"/>
              </a:stretch>
            </a:blipFill>
          </p:spPr>
        </p:sp>
        <p:grpSp>
          <p:nvGrpSpPr>
            <p:cNvPr id="13" name="Group 13"/>
            <p:cNvGrpSpPr/>
            <p:nvPr/>
          </p:nvGrpSpPr>
          <p:grpSpPr>
            <a:xfrm>
              <a:off x="85437" y="7045177"/>
              <a:ext cx="24623218" cy="610700"/>
              <a:chOff x="0" y="0"/>
              <a:chExt cx="4863846" cy="120632"/>
            </a:xfrm>
          </p:grpSpPr>
          <p:sp>
            <p:nvSpPr>
              <p:cNvPr id="14" name="Freeform 14"/>
              <p:cNvSpPr/>
              <p:nvPr/>
            </p:nvSpPr>
            <p:spPr>
              <a:xfrm>
                <a:off x="0" y="0"/>
                <a:ext cx="4863846" cy="120632"/>
              </a:xfrm>
              <a:custGeom>
                <a:avLst/>
                <a:gdLst/>
                <a:ahLst/>
                <a:cxnLst/>
                <a:rect l="l" t="t" r="r" b="b"/>
                <a:pathLst>
                  <a:path w="4863846" h="120632">
                    <a:moveTo>
                      <a:pt x="0" y="0"/>
                    </a:moveTo>
                    <a:lnTo>
                      <a:pt x="4863846" y="0"/>
                    </a:lnTo>
                    <a:lnTo>
                      <a:pt x="4863846" y="120632"/>
                    </a:lnTo>
                    <a:lnTo>
                      <a:pt x="0" y="120632"/>
                    </a:lnTo>
                    <a:close/>
                  </a:path>
                </a:pathLst>
              </a:custGeom>
              <a:solidFill>
                <a:srgbClr val="FDB813"/>
              </a:solidFill>
            </p:spPr>
          </p:sp>
          <p:sp>
            <p:nvSpPr>
              <p:cNvPr id="15" name="TextBox 15"/>
              <p:cNvSpPr txBox="1"/>
              <p:nvPr/>
            </p:nvSpPr>
            <p:spPr>
              <a:xfrm>
                <a:off x="0" y="-38100"/>
                <a:ext cx="4863846" cy="15873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85437" y="4036377"/>
              <a:ext cx="24623218" cy="305350"/>
              <a:chOff x="0" y="0"/>
              <a:chExt cx="4863846" cy="60316"/>
            </a:xfrm>
          </p:grpSpPr>
          <p:sp>
            <p:nvSpPr>
              <p:cNvPr id="17" name="Freeform 17"/>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8" name="TextBox 18"/>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3">
                <a:extLst>
                  <a:ext uri="{96DAC541-7B7A-43D3-8B79-37D633B846F1}">
                    <asvg:svgBlip xmlns:asvg="http://schemas.microsoft.com/office/drawing/2016/SVG/main" r:embed="rId4"/>
                  </a:ext>
                </a:extLst>
              </a:blip>
              <a:stretch>
                <a:fillRect b="-33236"/>
              </a:stretch>
            </a:blipFill>
          </p:spPr>
        </p:sp>
        <p:sp>
          <p:nvSpPr>
            <p:cNvPr id="20" name="Freeform 20"/>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5"/>
              <a:stretch>
                <a:fillRect/>
              </a:stretch>
            </a:blipFill>
          </p:spPr>
        </p:sp>
        <p:sp>
          <p:nvSpPr>
            <p:cNvPr id="21" name="TextBox 21"/>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sp>
        <p:nvSpPr>
          <p:cNvPr id="22" name="TextBox 22"/>
          <p:cNvSpPr txBox="1"/>
          <p:nvPr/>
        </p:nvSpPr>
        <p:spPr>
          <a:xfrm>
            <a:off x="1424304" y="7972889"/>
            <a:ext cx="4609986" cy="657368"/>
          </a:xfrm>
          <a:prstGeom prst="rect">
            <a:avLst/>
          </a:prstGeom>
        </p:spPr>
        <p:txBody>
          <a:bodyPr lIns="0" tIns="0" rIns="0" bIns="0" rtlCol="0" anchor="t">
            <a:spAutoFit/>
          </a:bodyPr>
          <a:lstStyle/>
          <a:p>
            <a:pPr algn="ctr">
              <a:lnSpc>
                <a:spcPts val="2614"/>
              </a:lnSpc>
            </a:pPr>
            <a:r>
              <a:rPr lang="en-US" sz="1867" b="1">
                <a:solidFill>
                  <a:srgbClr val="074449"/>
                </a:solidFill>
                <a:latin typeface="Poppins Semi-Bold"/>
                <a:ea typeface="Poppins Semi-Bold"/>
                <a:cs typeface="Poppins Semi-Bold"/>
                <a:sym typeface="Poppins Semi-Bold"/>
              </a:rPr>
              <a:t>Dosen Pembimbing I</a:t>
            </a:r>
          </a:p>
          <a:p>
            <a:pPr algn="ctr">
              <a:lnSpc>
                <a:spcPts val="2614"/>
              </a:lnSpc>
            </a:pPr>
            <a:r>
              <a:rPr lang="en-US" sz="1867" b="1">
                <a:solidFill>
                  <a:srgbClr val="074449"/>
                </a:solidFill>
                <a:latin typeface="Poppins Semi-Bold"/>
                <a:ea typeface="Poppins Semi-Bold"/>
                <a:cs typeface="Poppins Semi-Bold"/>
                <a:sym typeface="Poppins Semi-Bold"/>
              </a:rPr>
              <a:t>Dr. apt. Vriezka Mierza, S.Farm., M.Si.</a:t>
            </a:r>
          </a:p>
        </p:txBody>
      </p:sp>
      <p:sp>
        <p:nvSpPr>
          <p:cNvPr id="23" name="TextBox 23"/>
          <p:cNvSpPr txBox="1"/>
          <p:nvPr/>
        </p:nvSpPr>
        <p:spPr>
          <a:xfrm>
            <a:off x="6352846" y="6397590"/>
            <a:ext cx="5582309" cy="1490090"/>
          </a:xfrm>
          <a:prstGeom prst="rect">
            <a:avLst/>
          </a:prstGeom>
        </p:spPr>
        <p:txBody>
          <a:bodyPr lIns="0" tIns="0" rIns="0" bIns="0" rtlCol="0" anchor="t">
            <a:spAutoFit/>
          </a:bodyPr>
          <a:lstStyle/>
          <a:p>
            <a:pPr algn="ctr">
              <a:lnSpc>
                <a:spcPts val="2931"/>
              </a:lnSpc>
            </a:pPr>
            <a:r>
              <a:rPr lang="en-US" sz="2093" b="1">
                <a:solidFill>
                  <a:srgbClr val="000000"/>
                </a:solidFill>
                <a:latin typeface="Poppins Medium"/>
                <a:ea typeface="Poppins Medium"/>
                <a:cs typeface="Poppins Medium"/>
                <a:sym typeface="Poppins Medium"/>
              </a:rPr>
              <a:t>Disusun Oleh:</a:t>
            </a:r>
          </a:p>
          <a:p>
            <a:pPr algn="ctr">
              <a:lnSpc>
                <a:spcPts val="5067"/>
              </a:lnSpc>
            </a:pPr>
            <a:r>
              <a:rPr lang="en-US" sz="3593" b="1">
                <a:solidFill>
                  <a:srgbClr val="000000"/>
                </a:solidFill>
                <a:latin typeface="Poppins Bold"/>
                <a:ea typeface="Poppins Bold"/>
                <a:cs typeface="Poppins Bold"/>
                <a:sym typeface="Poppins Bold"/>
              </a:rPr>
              <a:t>CHOERUNNISA</a:t>
            </a:r>
          </a:p>
          <a:p>
            <a:pPr algn="ctr">
              <a:lnSpc>
                <a:spcPts val="3798"/>
              </a:lnSpc>
            </a:pPr>
            <a:r>
              <a:rPr lang="en-US" sz="2693" b="1">
                <a:solidFill>
                  <a:srgbClr val="000000"/>
                </a:solidFill>
                <a:latin typeface="Poppins Bold"/>
                <a:ea typeface="Poppins Bold"/>
                <a:cs typeface="Poppins Bold"/>
                <a:sym typeface="Poppins Bold"/>
              </a:rPr>
              <a:t>2110631210052</a:t>
            </a:r>
          </a:p>
        </p:txBody>
      </p:sp>
      <p:sp>
        <p:nvSpPr>
          <p:cNvPr id="24" name="TextBox 24"/>
          <p:cNvSpPr txBox="1"/>
          <p:nvPr/>
        </p:nvSpPr>
        <p:spPr>
          <a:xfrm>
            <a:off x="12301380" y="7972889"/>
            <a:ext cx="4609986" cy="657368"/>
          </a:xfrm>
          <a:prstGeom prst="rect">
            <a:avLst/>
          </a:prstGeom>
        </p:spPr>
        <p:txBody>
          <a:bodyPr lIns="0" tIns="0" rIns="0" bIns="0" rtlCol="0" anchor="t">
            <a:spAutoFit/>
          </a:bodyPr>
          <a:lstStyle/>
          <a:p>
            <a:pPr algn="ctr">
              <a:lnSpc>
                <a:spcPts val="2614"/>
              </a:lnSpc>
            </a:pPr>
            <a:r>
              <a:rPr lang="en-US" sz="1867" b="1">
                <a:solidFill>
                  <a:srgbClr val="074449"/>
                </a:solidFill>
                <a:latin typeface="Poppins Semi-Bold"/>
                <a:ea typeface="Poppins Semi-Bold"/>
                <a:cs typeface="Poppins Semi-Bold"/>
                <a:sym typeface="Poppins Semi-Bold"/>
              </a:rPr>
              <a:t>Dosen Pembimbing II</a:t>
            </a:r>
          </a:p>
          <a:p>
            <a:pPr algn="ctr">
              <a:lnSpc>
                <a:spcPts val="2614"/>
              </a:lnSpc>
            </a:pPr>
            <a:r>
              <a:rPr lang="en-US" sz="1867" b="1">
                <a:solidFill>
                  <a:srgbClr val="074449"/>
                </a:solidFill>
                <a:latin typeface="Poppins Semi-Bold"/>
                <a:ea typeface="Poppins Semi-Bold"/>
                <a:cs typeface="Poppins Semi-Bold"/>
                <a:sym typeface="Poppins Semi-Bold"/>
              </a:rPr>
              <a:t>Dia Septiani, S.Si., M.Farm.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45645"/>
            <a:ext cx="18288000" cy="1041355"/>
            <a:chOff x="0" y="0"/>
            <a:chExt cx="4816593" cy="274266"/>
          </a:xfrm>
        </p:grpSpPr>
        <p:sp>
          <p:nvSpPr>
            <p:cNvPr id="3" name="Freeform 3"/>
            <p:cNvSpPr/>
            <p:nvPr/>
          </p:nvSpPr>
          <p:spPr>
            <a:xfrm>
              <a:off x="0" y="0"/>
              <a:ext cx="4816592" cy="274266"/>
            </a:xfrm>
            <a:custGeom>
              <a:avLst/>
              <a:gdLst/>
              <a:ahLst/>
              <a:cxnLst/>
              <a:rect l="l" t="t" r="r" b="b"/>
              <a:pathLst>
                <a:path w="4816592" h="274266">
                  <a:moveTo>
                    <a:pt x="0" y="0"/>
                  </a:moveTo>
                  <a:lnTo>
                    <a:pt x="4816592" y="0"/>
                  </a:lnTo>
                  <a:lnTo>
                    <a:pt x="4816592" y="274266"/>
                  </a:lnTo>
                  <a:lnTo>
                    <a:pt x="0" y="274266"/>
                  </a:lnTo>
                  <a:close/>
                </a:path>
              </a:pathLst>
            </a:custGeom>
            <a:solidFill>
              <a:srgbClr val="074449"/>
            </a:solidFill>
          </p:spPr>
        </p:sp>
        <p:sp>
          <p:nvSpPr>
            <p:cNvPr id="4" name="TextBox 4"/>
            <p:cNvSpPr txBox="1"/>
            <p:nvPr/>
          </p:nvSpPr>
          <p:spPr>
            <a:xfrm>
              <a:off x="0" y="-38100"/>
              <a:ext cx="4816593"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sp>
        <p:nvSpPr>
          <p:cNvPr id="6" name="Freeform 6"/>
          <p:cNvSpPr/>
          <p:nvPr/>
        </p:nvSpPr>
        <p:spPr>
          <a:xfrm>
            <a:off x="7628119" y="4376452"/>
            <a:ext cx="2800429" cy="1928795"/>
          </a:xfrm>
          <a:custGeom>
            <a:avLst/>
            <a:gdLst/>
            <a:ahLst/>
            <a:cxnLst/>
            <a:rect l="l" t="t" r="r" b="b"/>
            <a:pathLst>
              <a:path w="2800429" h="1928795">
                <a:moveTo>
                  <a:pt x="0" y="0"/>
                </a:moveTo>
                <a:lnTo>
                  <a:pt x="2800429" y="0"/>
                </a:lnTo>
                <a:lnTo>
                  <a:pt x="2800429" y="1928795"/>
                </a:lnTo>
                <a:lnTo>
                  <a:pt x="0" y="1928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09</a:t>
            </a:r>
          </a:p>
        </p:txBody>
      </p:sp>
      <p:sp>
        <p:nvSpPr>
          <p:cNvPr id="8" name="TextBox 8"/>
          <p:cNvSpPr txBox="1"/>
          <p:nvPr/>
        </p:nvSpPr>
        <p:spPr>
          <a:xfrm>
            <a:off x="-640426" y="7217685"/>
            <a:ext cx="707661" cy="441350"/>
          </a:xfrm>
          <a:prstGeom prst="rect">
            <a:avLst/>
          </a:prstGeom>
        </p:spPr>
        <p:txBody>
          <a:bodyPr lIns="0" tIns="0" rIns="0" bIns="0" rtlCol="0" anchor="t">
            <a:spAutoFit/>
          </a:bodyPr>
          <a:lstStyle/>
          <a:p>
            <a:pPr algn="ctr">
              <a:lnSpc>
                <a:spcPts val="3499"/>
              </a:lnSpc>
            </a:pPr>
            <a:r>
              <a:rPr lang="en-US" sz="2499" b="1">
                <a:solidFill>
                  <a:srgbClr val="074449"/>
                </a:solidFill>
                <a:latin typeface="Poppins Bold"/>
                <a:ea typeface="Poppins Bold"/>
                <a:cs typeface="Poppins Bold"/>
                <a:sym typeface="Poppins Bold"/>
              </a:rPr>
              <a:t>03</a:t>
            </a:r>
          </a:p>
        </p:txBody>
      </p:sp>
      <p:grpSp>
        <p:nvGrpSpPr>
          <p:cNvPr id="9" name="Group 9"/>
          <p:cNvGrpSpPr/>
          <p:nvPr/>
        </p:nvGrpSpPr>
        <p:grpSpPr>
          <a:xfrm>
            <a:off x="11613401" y="2646251"/>
            <a:ext cx="916005" cy="914799"/>
            <a:chOff x="0" y="0"/>
            <a:chExt cx="1221340" cy="1219732"/>
          </a:xfrm>
        </p:grpSpPr>
        <p:grpSp>
          <p:nvGrpSpPr>
            <p:cNvPr id="10" name="Group 10"/>
            <p:cNvGrpSpPr/>
            <p:nvPr/>
          </p:nvGrpSpPr>
          <p:grpSpPr>
            <a:xfrm>
              <a:off x="0" y="0"/>
              <a:ext cx="1221340" cy="1219732"/>
              <a:chOff x="0" y="0"/>
              <a:chExt cx="241252" cy="240935"/>
            </a:xfrm>
          </p:grpSpPr>
          <p:sp>
            <p:nvSpPr>
              <p:cNvPr id="11" name="Freeform 11"/>
              <p:cNvSpPr/>
              <p:nvPr/>
            </p:nvSpPr>
            <p:spPr>
              <a:xfrm>
                <a:off x="0" y="0"/>
                <a:ext cx="241252" cy="240935"/>
              </a:xfrm>
              <a:custGeom>
                <a:avLst/>
                <a:gdLst/>
                <a:ahLst/>
                <a:cxnLst/>
                <a:rect l="l" t="t" r="r" b="b"/>
                <a:pathLst>
                  <a:path w="241252" h="240935">
                    <a:moveTo>
                      <a:pt x="120467" y="0"/>
                    </a:moveTo>
                    <a:lnTo>
                      <a:pt x="120785" y="0"/>
                    </a:lnTo>
                    <a:cubicBezTo>
                      <a:pt x="187317" y="0"/>
                      <a:pt x="241252" y="53935"/>
                      <a:pt x="241252" y="120467"/>
                    </a:cubicBezTo>
                    <a:lnTo>
                      <a:pt x="241252" y="120467"/>
                    </a:lnTo>
                    <a:cubicBezTo>
                      <a:pt x="241252" y="152417"/>
                      <a:pt x="228560" y="183059"/>
                      <a:pt x="205968" y="205651"/>
                    </a:cubicBezTo>
                    <a:cubicBezTo>
                      <a:pt x="183376" y="228243"/>
                      <a:pt x="152735" y="240935"/>
                      <a:pt x="120785" y="240935"/>
                    </a:cubicBezTo>
                    <a:lnTo>
                      <a:pt x="120467" y="240935"/>
                    </a:lnTo>
                    <a:cubicBezTo>
                      <a:pt x="88517" y="240935"/>
                      <a:pt x="57876" y="228243"/>
                      <a:pt x="35284" y="205651"/>
                    </a:cubicBezTo>
                    <a:cubicBezTo>
                      <a:pt x="12692" y="183059"/>
                      <a:pt x="0" y="152417"/>
                      <a:pt x="0" y="120467"/>
                    </a:cubicBezTo>
                    <a:lnTo>
                      <a:pt x="0" y="120467"/>
                    </a:lnTo>
                    <a:cubicBezTo>
                      <a:pt x="0" y="88517"/>
                      <a:pt x="12692" y="57876"/>
                      <a:pt x="35284" y="35284"/>
                    </a:cubicBezTo>
                    <a:cubicBezTo>
                      <a:pt x="57876" y="12692"/>
                      <a:pt x="88517" y="0"/>
                      <a:pt x="120467" y="0"/>
                    </a:cubicBezTo>
                    <a:close/>
                  </a:path>
                </a:pathLst>
              </a:custGeom>
              <a:solidFill>
                <a:srgbClr val="FDB813"/>
              </a:solidFill>
              <a:ln cap="sq">
                <a:noFill/>
                <a:prstDash val="solid"/>
                <a:miter/>
              </a:ln>
            </p:spPr>
          </p:sp>
          <p:sp>
            <p:nvSpPr>
              <p:cNvPr id="12" name="TextBox 12"/>
              <p:cNvSpPr txBox="1"/>
              <p:nvPr/>
            </p:nvSpPr>
            <p:spPr>
              <a:xfrm>
                <a:off x="0" y="-66675"/>
                <a:ext cx="241252" cy="30761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38092" y="293424"/>
              <a:ext cx="943548" cy="566241"/>
            </a:xfrm>
            <a:prstGeom prst="rect">
              <a:avLst/>
            </a:prstGeom>
          </p:spPr>
          <p:txBody>
            <a:bodyPr lIns="0" tIns="0" rIns="0" bIns="0" rtlCol="0" anchor="t">
              <a:spAutoFit/>
            </a:bodyPr>
            <a:lstStyle/>
            <a:p>
              <a:pPr algn="ctr">
                <a:lnSpc>
                  <a:spcPts val="3499"/>
                </a:lnSpc>
              </a:pPr>
              <a:r>
                <a:rPr lang="en-US" sz="2499" b="1">
                  <a:solidFill>
                    <a:srgbClr val="074449"/>
                  </a:solidFill>
                  <a:latin typeface="Poppins Bold"/>
                  <a:ea typeface="Poppins Bold"/>
                  <a:cs typeface="Poppins Bold"/>
                  <a:sym typeface="Poppins Bold"/>
                </a:rPr>
                <a:t>04</a:t>
              </a:r>
            </a:p>
          </p:txBody>
        </p:sp>
      </p:grpSp>
      <p:grpSp>
        <p:nvGrpSpPr>
          <p:cNvPr id="14" name="Group 14"/>
          <p:cNvGrpSpPr/>
          <p:nvPr/>
        </p:nvGrpSpPr>
        <p:grpSpPr>
          <a:xfrm>
            <a:off x="-153785" y="-102523"/>
            <a:ext cx="18595570" cy="331536"/>
            <a:chOff x="0" y="0"/>
            <a:chExt cx="4897599" cy="87318"/>
          </a:xfrm>
        </p:grpSpPr>
        <p:sp>
          <p:nvSpPr>
            <p:cNvPr id="15" name="Freeform 15"/>
            <p:cNvSpPr/>
            <p:nvPr/>
          </p:nvSpPr>
          <p:spPr>
            <a:xfrm>
              <a:off x="0" y="0"/>
              <a:ext cx="4897599" cy="87318"/>
            </a:xfrm>
            <a:custGeom>
              <a:avLst/>
              <a:gdLst/>
              <a:ahLst/>
              <a:cxnLst/>
              <a:rect l="l" t="t" r="r" b="b"/>
              <a:pathLst>
                <a:path w="4897599" h="87318">
                  <a:moveTo>
                    <a:pt x="0" y="0"/>
                  </a:moveTo>
                  <a:lnTo>
                    <a:pt x="4897599" y="0"/>
                  </a:lnTo>
                  <a:lnTo>
                    <a:pt x="4897599" y="87318"/>
                  </a:lnTo>
                  <a:lnTo>
                    <a:pt x="0" y="87318"/>
                  </a:lnTo>
                  <a:close/>
                </a:path>
              </a:pathLst>
            </a:custGeom>
            <a:solidFill>
              <a:srgbClr val="FDB813"/>
            </a:solidFill>
          </p:spPr>
        </p:sp>
        <p:sp>
          <p:nvSpPr>
            <p:cNvPr id="16" name="TextBox 16"/>
            <p:cNvSpPr txBox="1"/>
            <p:nvPr/>
          </p:nvSpPr>
          <p:spPr>
            <a:xfrm>
              <a:off x="0" y="-38100"/>
              <a:ext cx="4897599" cy="125418"/>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3785" y="-3027283"/>
            <a:ext cx="18595570" cy="5179520"/>
            <a:chOff x="0" y="0"/>
            <a:chExt cx="24794093" cy="6906027"/>
          </a:xfrm>
        </p:grpSpPr>
        <p:grpSp>
          <p:nvGrpSpPr>
            <p:cNvPr id="18" name="Group 18"/>
            <p:cNvGrpSpPr/>
            <p:nvPr/>
          </p:nvGrpSpPr>
          <p:grpSpPr>
            <a:xfrm>
              <a:off x="0" y="3884527"/>
              <a:ext cx="24794093" cy="3021500"/>
              <a:chOff x="0" y="0"/>
              <a:chExt cx="4897599" cy="596840"/>
            </a:xfrm>
          </p:grpSpPr>
          <p:sp>
            <p:nvSpPr>
              <p:cNvPr id="19" name="Freeform 19"/>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20" name="TextBox 20"/>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4">
                <a:alphaModFix amt="25000"/>
              </a:blip>
              <a:stretch>
                <a:fillRect t="-87595" b="-79706"/>
              </a:stretch>
            </a:blipFill>
          </p:spPr>
        </p:sp>
        <p:grpSp>
          <p:nvGrpSpPr>
            <p:cNvPr id="22" name="Group 22"/>
            <p:cNvGrpSpPr/>
            <p:nvPr/>
          </p:nvGrpSpPr>
          <p:grpSpPr>
            <a:xfrm>
              <a:off x="85437" y="4036377"/>
              <a:ext cx="24623218" cy="305350"/>
              <a:chOff x="0" y="0"/>
              <a:chExt cx="4863846" cy="60316"/>
            </a:xfrm>
          </p:grpSpPr>
          <p:sp>
            <p:nvSpPr>
              <p:cNvPr id="23" name="Freeform 23"/>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24" name="TextBox 24"/>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5">
                <a:extLst>
                  <a:ext uri="{96DAC541-7B7A-43D3-8B79-37D633B846F1}">
                    <asvg:svgBlip xmlns:asvg="http://schemas.microsoft.com/office/drawing/2016/SVG/main" r:embed="rId6"/>
                  </a:ext>
                </a:extLst>
              </a:blip>
              <a:stretch>
                <a:fillRect b="-33236"/>
              </a:stretch>
            </a:blipFill>
          </p:spPr>
        </p:sp>
        <p:sp>
          <p:nvSpPr>
            <p:cNvPr id="26" name="Freeform 26"/>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7"/>
              <a:stretch>
                <a:fillRect/>
              </a:stretch>
            </a:blipFill>
          </p:spPr>
        </p:sp>
        <p:sp>
          <p:nvSpPr>
            <p:cNvPr id="27" name="TextBox 27"/>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grpSp>
        <p:nvGrpSpPr>
          <p:cNvPr id="28" name="Group 28"/>
          <p:cNvGrpSpPr/>
          <p:nvPr/>
        </p:nvGrpSpPr>
        <p:grpSpPr>
          <a:xfrm>
            <a:off x="5829844" y="2658077"/>
            <a:ext cx="916005" cy="914799"/>
            <a:chOff x="0" y="0"/>
            <a:chExt cx="1221340" cy="1219732"/>
          </a:xfrm>
        </p:grpSpPr>
        <p:grpSp>
          <p:nvGrpSpPr>
            <p:cNvPr id="29" name="Group 29"/>
            <p:cNvGrpSpPr/>
            <p:nvPr/>
          </p:nvGrpSpPr>
          <p:grpSpPr>
            <a:xfrm>
              <a:off x="0" y="0"/>
              <a:ext cx="1221340" cy="1219732"/>
              <a:chOff x="0" y="0"/>
              <a:chExt cx="241252" cy="240935"/>
            </a:xfrm>
          </p:grpSpPr>
          <p:sp>
            <p:nvSpPr>
              <p:cNvPr id="30" name="Freeform 30"/>
              <p:cNvSpPr/>
              <p:nvPr/>
            </p:nvSpPr>
            <p:spPr>
              <a:xfrm>
                <a:off x="0" y="0"/>
                <a:ext cx="241252" cy="240935"/>
              </a:xfrm>
              <a:custGeom>
                <a:avLst/>
                <a:gdLst/>
                <a:ahLst/>
                <a:cxnLst/>
                <a:rect l="l" t="t" r="r" b="b"/>
                <a:pathLst>
                  <a:path w="241252" h="240935">
                    <a:moveTo>
                      <a:pt x="120467" y="0"/>
                    </a:moveTo>
                    <a:lnTo>
                      <a:pt x="120785" y="0"/>
                    </a:lnTo>
                    <a:cubicBezTo>
                      <a:pt x="187317" y="0"/>
                      <a:pt x="241252" y="53935"/>
                      <a:pt x="241252" y="120467"/>
                    </a:cubicBezTo>
                    <a:lnTo>
                      <a:pt x="241252" y="120467"/>
                    </a:lnTo>
                    <a:cubicBezTo>
                      <a:pt x="241252" y="152417"/>
                      <a:pt x="228560" y="183059"/>
                      <a:pt x="205968" y="205651"/>
                    </a:cubicBezTo>
                    <a:cubicBezTo>
                      <a:pt x="183376" y="228243"/>
                      <a:pt x="152735" y="240935"/>
                      <a:pt x="120785" y="240935"/>
                    </a:cubicBezTo>
                    <a:lnTo>
                      <a:pt x="120467" y="240935"/>
                    </a:lnTo>
                    <a:cubicBezTo>
                      <a:pt x="88517" y="240935"/>
                      <a:pt x="57876" y="228243"/>
                      <a:pt x="35284" y="205651"/>
                    </a:cubicBezTo>
                    <a:cubicBezTo>
                      <a:pt x="12692" y="183059"/>
                      <a:pt x="0" y="152417"/>
                      <a:pt x="0" y="120467"/>
                    </a:cubicBezTo>
                    <a:lnTo>
                      <a:pt x="0" y="120467"/>
                    </a:lnTo>
                    <a:cubicBezTo>
                      <a:pt x="0" y="88517"/>
                      <a:pt x="12692" y="57876"/>
                      <a:pt x="35284" y="35284"/>
                    </a:cubicBezTo>
                    <a:cubicBezTo>
                      <a:pt x="57876" y="12692"/>
                      <a:pt x="88517" y="0"/>
                      <a:pt x="120467" y="0"/>
                    </a:cubicBezTo>
                    <a:close/>
                  </a:path>
                </a:pathLst>
              </a:custGeom>
              <a:solidFill>
                <a:srgbClr val="FDB813"/>
              </a:solidFill>
              <a:ln cap="sq">
                <a:noFill/>
                <a:prstDash val="solid"/>
                <a:miter/>
              </a:ln>
            </p:spPr>
          </p:sp>
          <p:sp>
            <p:nvSpPr>
              <p:cNvPr id="31" name="TextBox 31"/>
              <p:cNvSpPr txBox="1"/>
              <p:nvPr/>
            </p:nvSpPr>
            <p:spPr>
              <a:xfrm>
                <a:off x="0" y="-66675"/>
                <a:ext cx="241252" cy="307610"/>
              </a:xfrm>
              <a:prstGeom prst="rect">
                <a:avLst/>
              </a:prstGeom>
            </p:spPr>
            <p:txBody>
              <a:bodyPr lIns="50800" tIns="50800" rIns="50800" bIns="50800" rtlCol="0" anchor="ctr"/>
              <a:lstStyle/>
              <a:p>
                <a:pPr algn="ctr">
                  <a:lnSpc>
                    <a:spcPts val="2800"/>
                  </a:lnSpc>
                </a:pPr>
                <a:endParaRPr/>
              </a:p>
            </p:txBody>
          </p:sp>
        </p:grpSp>
        <p:sp>
          <p:nvSpPr>
            <p:cNvPr id="32" name="TextBox 32"/>
            <p:cNvSpPr txBox="1"/>
            <p:nvPr/>
          </p:nvSpPr>
          <p:spPr>
            <a:xfrm>
              <a:off x="138092" y="293424"/>
              <a:ext cx="943548" cy="566010"/>
            </a:xfrm>
            <a:prstGeom prst="rect">
              <a:avLst/>
            </a:prstGeom>
          </p:spPr>
          <p:txBody>
            <a:bodyPr lIns="0" tIns="0" rIns="0" bIns="0" rtlCol="0" anchor="t">
              <a:spAutoFit/>
            </a:bodyPr>
            <a:lstStyle/>
            <a:p>
              <a:pPr algn="ctr">
                <a:lnSpc>
                  <a:spcPts val="3499"/>
                </a:lnSpc>
              </a:pPr>
              <a:r>
                <a:rPr lang="en-US" sz="2499" b="1">
                  <a:solidFill>
                    <a:srgbClr val="074449"/>
                  </a:solidFill>
                  <a:latin typeface="Poppins Bold"/>
                  <a:ea typeface="Poppins Bold"/>
                  <a:cs typeface="Poppins Bold"/>
                  <a:sym typeface="Poppins Bold"/>
                </a:rPr>
                <a:t>01</a:t>
              </a:r>
            </a:p>
          </p:txBody>
        </p:sp>
      </p:grpSp>
      <p:grpSp>
        <p:nvGrpSpPr>
          <p:cNvPr id="33" name="Group 33"/>
          <p:cNvGrpSpPr/>
          <p:nvPr/>
        </p:nvGrpSpPr>
        <p:grpSpPr>
          <a:xfrm>
            <a:off x="5829844" y="4784659"/>
            <a:ext cx="916005" cy="914799"/>
            <a:chOff x="0" y="0"/>
            <a:chExt cx="1221340" cy="1219732"/>
          </a:xfrm>
        </p:grpSpPr>
        <p:grpSp>
          <p:nvGrpSpPr>
            <p:cNvPr id="34" name="Group 34"/>
            <p:cNvGrpSpPr/>
            <p:nvPr/>
          </p:nvGrpSpPr>
          <p:grpSpPr>
            <a:xfrm>
              <a:off x="0" y="0"/>
              <a:ext cx="1221340" cy="1219732"/>
              <a:chOff x="0" y="0"/>
              <a:chExt cx="241252" cy="240935"/>
            </a:xfrm>
          </p:grpSpPr>
          <p:sp>
            <p:nvSpPr>
              <p:cNvPr id="35" name="Freeform 35"/>
              <p:cNvSpPr/>
              <p:nvPr/>
            </p:nvSpPr>
            <p:spPr>
              <a:xfrm>
                <a:off x="0" y="0"/>
                <a:ext cx="241252" cy="240935"/>
              </a:xfrm>
              <a:custGeom>
                <a:avLst/>
                <a:gdLst/>
                <a:ahLst/>
                <a:cxnLst/>
                <a:rect l="l" t="t" r="r" b="b"/>
                <a:pathLst>
                  <a:path w="241252" h="240935">
                    <a:moveTo>
                      <a:pt x="120467" y="0"/>
                    </a:moveTo>
                    <a:lnTo>
                      <a:pt x="120785" y="0"/>
                    </a:lnTo>
                    <a:cubicBezTo>
                      <a:pt x="187317" y="0"/>
                      <a:pt x="241252" y="53935"/>
                      <a:pt x="241252" y="120467"/>
                    </a:cubicBezTo>
                    <a:lnTo>
                      <a:pt x="241252" y="120467"/>
                    </a:lnTo>
                    <a:cubicBezTo>
                      <a:pt x="241252" y="152417"/>
                      <a:pt x="228560" y="183059"/>
                      <a:pt x="205968" y="205651"/>
                    </a:cubicBezTo>
                    <a:cubicBezTo>
                      <a:pt x="183376" y="228243"/>
                      <a:pt x="152735" y="240935"/>
                      <a:pt x="120785" y="240935"/>
                    </a:cubicBezTo>
                    <a:lnTo>
                      <a:pt x="120467" y="240935"/>
                    </a:lnTo>
                    <a:cubicBezTo>
                      <a:pt x="88517" y="240935"/>
                      <a:pt x="57876" y="228243"/>
                      <a:pt x="35284" y="205651"/>
                    </a:cubicBezTo>
                    <a:cubicBezTo>
                      <a:pt x="12692" y="183059"/>
                      <a:pt x="0" y="152417"/>
                      <a:pt x="0" y="120467"/>
                    </a:cubicBezTo>
                    <a:lnTo>
                      <a:pt x="0" y="120467"/>
                    </a:lnTo>
                    <a:cubicBezTo>
                      <a:pt x="0" y="88517"/>
                      <a:pt x="12692" y="57876"/>
                      <a:pt x="35284" y="35284"/>
                    </a:cubicBezTo>
                    <a:cubicBezTo>
                      <a:pt x="57876" y="12692"/>
                      <a:pt x="88517" y="0"/>
                      <a:pt x="120467" y="0"/>
                    </a:cubicBezTo>
                    <a:close/>
                  </a:path>
                </a:pathLst>
              </a:custGeom>
              <a:solidFill>
                <a:srgbClr val="FDB813"/>
              </a:solidFill>
              <a:ln cap="sq">
                <a:noFill/>
                <a:prstDash val="solid"/>
                <a:miter/>
              </a:ln>
            </p:spPr>
          </p:sp>
          <p:sp>
            <p:nvSpPr>
              <p:cNvPr id="36" name="TextBox 36"/>
              <p:cNvSpPr txBox="1"/>
              <p:nvPr/>
            </p:nvSpPr>
            <p:spPr>
              <a:xfrm>
                <a:off x="0" y="-66675"/>
                <a:ext cx="241252" cy="307610"/>
              </a:xfrm>
              <a:prstGeom prst="rect">
                <a:avLst/>
              </a:prstGeom>
            </p:spPr>
            <p:txBody>
              <a:bodyPr lIns="50800" tIns="50800" rIns="50800" bIns="50800" rtlCol="0" anchor="ctr"/>
              <a:lstStyle/>
              <a:p>
                <a:pPr algn="ctr">
                  <a:lnSpc>
                    <a:spcPts val="2800"/>
                  </a:lnSpc>
                </a:pPr>
                <a:endParaRPr/>
              </a:p>
            </p:txBody>
          </p:sp>
        </p:grpSp>
        <p:sp>
          <p:nvSpPr>
            <p:cNvPr id="37" name="TextBox 37"/>
            <p:cNvSpPr txBox="1"/>
            <p:nvPr/>
          </p:nvSpPr>
          <p:spPr>
            <a:xfrm>
              <a:off x="138092" y="293424"/>
              <a:ext cx="943548" cy="566208"/>
            </a:xfrm>
            <a:prstGeom prst="rect">
              <a:avLst/>
            </a:prstGeom>
          </p:spPr>
          <p:txBody>
            <a:bodyPr lIns="0" tIns="0" rIns="0" bIns="0" rtlCol="0" anchor="t">
              <a:spAutoFit/>
            </a:bodyPr>
            <a:lstStyle/>
            <a:p>
              <a:pPr algn="ctr">
                <a:lnSpc>
                  <a:spcPts val="3499"/>
                </a:lnSpc>
              </a:pPr>
              <a:r>
                <a:rPr lang="en-US" sz="2499" b="1">
                  <a:solidFill>
                    <a:srgbClr val="074449"/>
                  </a:solidFill>
                  <a:latin typeface="Poppins Bold"/>
                  <a:ea typeface="Poppins Bold"/>
                  <a:cs typeface="Poppins Bold"/>
                  <a:sym typeface="Poppins Bold"/>
                </a:rPr>
                <a:t>02</a:t>
              </a:r>
            </a:p>
          </p:txBody>
        </p:sp>
      </p:grpSp>
      <p:sp>
        <p:nvSpPr>
          <p:cNvPr id="38" name="TextBox 38"/>
          <p:cNvSpPr txBox="1"/>
          <p:nvPr/>
        </p:nvSpPr>
        <p:spPr>
          <a:xfrm>
            <a:off x="-51300" y="2513202"/>
            <a:ext cx="5543189" cy="424790"/>
          </a:xfrm>
          <a:prstGeom prst="rect">
            <a:avLst/>
          </a:prstGeom>
        </p:spPr>
        <p:txBody>
          <a:bodyPr lIns="0" tIns="0" rIns="0" bIns="0" rtlCol="0" anchor="t">
            <a:spAutoFit/>
          </a:bodyPr>
          <a:lstStyle/>
          <a:p>
            <a:pPr algn="r">
              <a:lnSpc>
                <a:spcPts val="3359"/>
              </a:lnSpc>
            </a:pPr>
            <a:r>
              <a:rPr lang="en-US" sz="2400" b="1">
                <a:solidFill>
                  <a:srgbClr val="000000"/>
                </a:solidFill>
                <a:latin typeface="Poppins Bold"/>
                <a:ea typeface="Poppins Bold"/>
                <a:cs typeface="Poppins Bold"/>
                <a:sym typeface="Poppins Bold"/>
              </a:rPr>
              <a:t>Pengumpulan Bahan Tanaman</a:t>
            </a:r>
          </a:p>
        </p:txBody>
      </p:sp>
      <p:sp>
        <p:nvSpPr>
          <p:cNvPr id="39" name="TextBox 39"/>
          <p:cNvSpPr txBox="1"/>
          <p:nvPr/>
        </p:nvSpPr>
        <p:spPr>
          <a:xfrm>
            <a:off x="569152" y="3008727"/>
            <a:ext cx="4867877" cy="899795"/>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Metode purposif. Tanaman diambil dari pekarawang rumah di Desa Majalaya, Kecamatan Majalaya, Kabupaten Karawang.</a:t>
            </a:r>
          </a:p>
        </p:txBody>
      </p:sp>
      <p:sp>
        <p:nvSpPr>
          <p:cNvPr id="40" name="TextBox 40"/>
          <p:cNvSpPr txBox="1"/>
          <p:nvPr/>
        </p:nvSpPr>
        <p:spPr>
          <a:xfrm>
            <a:off x="-106160" y="4647644"/>
            <a:ext cx="5543189" cy="424790"/>
          </a:xfrm>
          <a:prstGeom prst="rect">
            <a:avLst/>
          </a:prstGeom>
        </p:spPr>
        <p:txBody>
          <a:bodyPr lIns="0" tIns="0" rIns="0" bIns="0" rtlCol="0" anchor="t">
            <a:spAutoFit/>
          </a:bodyPr>
          <a:lstStyle/>
          <a:p>
            <a:pPr algn="r">
              <a:lnSpc>
                <a:spcPts val="3359"/>
              </a:lnSpc>
            </a:pPr>
            <a:r>
              <a:rPr lang="en-US" sz="2400" b="1">
                <a:solidFill>
                  <a:srgbClr val="000000"/>
                </a:solidFill>
                <a:latin typeface="Poppins Bold"/>
                <a:ea typeface="Poppins Bold"/>
                <a:cs typeface="Poppins Bold"/>
                <a:sym typeface="Poppins Bold"/>
              </a:rPr>
              <a:t>Identifikasi Tanaman</a:t>
            </a:r>
          </a:p>
        </p:txBody>
      </p:sp>
      <p:sp>
        <p:nvSpPr>
          <p:cNvPr id="41" name="TextBox 41"/>
          <p:cNvSpPr txBox="1"/>
          <p:nvPr/>
        </p:nvSpPr>
        <p:spPr>
          <a:xfrm>
            <a:off x="514292" y="5143169"/>
            <a:ext cx="4867877" cy="8998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Identifikasi tanaman dilakukan di Herbarium Jatinangor, Laboratorium Taksonomi Tumbuhan, Jurusan Biologi FMIPA UNPAD.</a:t>
            </a:r>
          </a:p>
        </p:txBody>
      </p:sp>
      <p:sp>
        <p:nvSpPr>
          <p:cNvPr id="42" name="TextBox 42"/>
          <p:cNvSpPr txBox="1"/>
          <p:nvPr/>
        </p:nvSpPr>
        <p:spPr>
          <a:xfrm>
            <a:off x="-125210" y="6900288"/>
            <a:ext cx="5543189" cy="424790"/>
          </a:xfrm>
          <a:prstGeom prst="rect">
            <a:avLst/>
          </a:prstGeom>
        </p:spPr>
        <p:txBody>
          <a:bodyPr lIns="0" tIns="0" rIns="0" bIns="0" rtlCol="0" anchor="t">
            <a:spAutoFit/>
          </a:bodyPr>
          <a:lstStyle/>
          <a:p>
            <a:pPr algn="r">
              <a:lnSpc>
                <a:spcPts val="3359"/>
              </a:lnSpc>
            </a:pPr>
            <a:r>
              <a:rPr lang="en-US" sz="2400" b="1">
                <a:solidFill>
                  <a:srgbClr val="000000"/>
                </a:solidFill>
                <a:latin typeface="Poppins Bold"/>
                <a:ea typeface="Poppins Bold"/>
                <a:cs typeface="Poppins Bold"/>
                <a:sym typeface="Poppins Bold"/>
              </a:rPr>
              <a:t>Pembuatan Serbuk Simplisia</a:t>
            </a:r>
          </a:p>
        </p:txBody>
      </p:sp>
      <p:sp>
        <p:nvSpPr>
          <p:cNvPr id="43" name="TextBox 43"/>
          <p:cNvSpPr txBox="1"/>
          <p:nvPr/>
        </p:nvSpPr>
        <p:spPr>
          <a:xfrm>
            <a:off x="531675" y="7395812"/>
            <a:ext cx="4867877" cy="11951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Tanaman disortasi basah, dicuci dengan air mengalir, dilakukan perajangan, dikeringkan, disortasi kembali, selanjutnya diserbuk dengan blender dan disimpan.</a:t>
            </a:r>
          </a:p>
        </p:txBody>
      </p:sp>
      <p:sp>
        <p:nvSpPr>
          <p:cNvPr id="44" name="TextBox 44"/>
          <p:cNvSpPr txBox="1"/>
          <p:nvPr/>
        </p:nvSpPr>
        <p:spPr>
          <a:xfrm>
            <a:off x="12889071" y="2546541"/>
            <a:ext cx="5543189" cy="424790"/>
          </a:xfrm>
          <a:prstGeom prst="rect">
            <a:avLst/>
          </a:prstGeom>
        </p:spPr>
        <p:txBody>
          <a:bodyPr lIns="0" tIns="0" rIns="0" bIns="0" rtlCol="0" anchor="t">
            <a:spAutoFit/>
          </a:bodyPr>
          <a:lstStyle/>
          <a:p>
            <a:pPr algn="l">
              <a:lnSpc>
                <a:spcPts val="3359"/>
              </a:lnSpc>
            </a:pPr>
            <a:r>
              <a:rPr lang="en-US" sz="2400" b="1">
                <a:solidFill>
                  <a:srgbClr val="000000"/>
                </a:solidFill>
                <a:latin typeface="Poppins Bold"/>
                <a:ea typeface="Poppins Bold"/>
                <a:cs typeface="Poppins Bold"/>
                <a:sym typeface="Poppins Bold"/>
              </a:rPr>
              <a:t>Karakterisasi Simplisia</a:t>
            </a:r>
          </a:p>
        </p:txBody>
      </p:sp>
      <p:sp>
        <p:nvSpPr>
          <p:cNvPr id="45" name="TextBox 45"/>
          <p:cNvSpPr txBox="1"/>
          <p:nvPr/>
        </p:nvSpPr>
        <p:spPr>
          <a:xfrm>
            <a:off x="12889071" y="3042066"/>
            <a:ext cx="4867877" cy="14904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Pengamatan makroskopik, pengamatan mikroskopik, penetapan kadar air, penetapan kadar sari larut air, penetapan kadar sari larut etanol dan penetapan kadar abu total.</a:t>
            </a:r>
          </a:p>
        </p:txBody>
      </p:sp>
      <p:sp>
        <p:nvSpPr>
          <p:cNvPr id="46" name="TextBox 46"/>
          <p:cNvSpPr txBox="1"/>
          <p:nvPr/>
        </p:nvSpPr>
        <p:spPr>
          <a:xfrm>
            <a:off x="12889071" y="6937708"/>
            <a:ext cx="5543189" cy="424790"/>
          </a:xfrm>
          <a:prstGeom prst="rect">
            <a:avLst/>
          </a:prstGeom>
        </p:spPr>
        <p:txBody>
          <a:bodyPr lIns="0" tIns="0" rIns="0" bIns="0" rtlCol="0" anchor="t">
            <a:spAutoFit/>
          </a:bodyPr>
          <a:lstStyle/>
          <a:p>
            <a:pPr algn="l">
              <a:lnSpc>
                <a:spcPts val="3359"/>
              </a:lnSpc>
            </a:pPr>
            <a:r>
              <a:rPr lang="en-US" sz="2400" b="1">
                <a:solidFill>
                  <a:srgbClr val="000000"/>
                </a:solidFill>
                <a:latin typeface="Poppins Bold"/>
                <a:ea typeface="Poppins Bold"/>
                <a:cs typeface="Poppins Bold"/>
                <a:sym typeface="Poppins Bold"/>
              </a:rPr>
              <a:t>Pembuatan Ekstrak</a:t>
            </a:r>
          </a:p>
        </p:txBody>
      </p:sp>
      <p:sp>
        <p:nvSpPr>
          <p:cNvPr id="47" name="TextBox 47"/>
          <p:cNvSpPr txBox="1"/>
          <p:nvPr/>
        </p:nvSpPr>
        <p:spPr>
          <a:xfrm>
            <a:off x="12889071" y="7414182"/>
            <a:ext cx="4867877" cy="14904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Ekstraksi dilakukan dengan metode maserasi, menggunakan pelarut </a:t>
            </a:r>
            <a:r>
              <a:rPr lang="en-US" sz="1700" i="1">
                <a:solidFill>
                  <a:srgbClr val="000000"/>
                </a:solidFill>
                <a:latin typeface="Poppins Italics"/>
                <a:ea typeface="Poppins Italics"/>
                <a:cs typeface="Poppins Italics"/>
                <a:sym typeface="Poppins Italics"/>
              </a:rPr>
              <a:t>n-</a:t>
            </a:r>
            <a:r>
              <a:rPr lang="en-US" sz="1700">
                <a:solidFill>
                  <a:srgbClr val="000000"/>
                </a:solidFill>
                <a:latin typeface="Poppins"/>
                <a:ea typeface="Poppins"/>
                <a:cs typeface="Poppins"/>
                <a:sym typeface="Poppins"/>
              </a:rPr>
              <a:t>heksan, etil asetat dan etanol 96%. Ekstrak dipisahkan dari pelarut menggunakan </a:t>
            </a:r>
            <a:r>
              <a:rPr lang="en-US" sz="1700" i="1">
                <a:solidFill>
                  <a:srgbClr val="000000"/>
                </a:solidFill>
                <a:latin typeface="Poppins Italics"/>
                <a:ea typeface="Poppins Italics"/>
                <a:cs typeface="Poppins Italics"/>
                <a:sym typeface="Poppins Italics"/>
              </a:rPr>
              <a:t>rotary evaporator.</a:t>
            </a:r>
          </a:p>
        </p:txBody>
      </p:sp>
      <p:grpSp>
        <p:nvGrpSpPr>
          <p:cNvPr id="48" name="Group 48"/>
          <p:cNvGrpSpPr/>
          <p:nvPr/>
        </p:nvGrpSpPr>
        <p:grpSpPr>
          <a:xfrm>
            <a:off x="11613401" y="4723844"/>
            <a:ext cx="916005" cy="914823"/>
            <a:chOff x="0" y="0"/>
            <a:chExt cx="1221340" cy="1219765"/>
          </a:xfrm>
        </p:grpSpPr>
        <p:grpSp>
          <p:nvGrpSpPr>
            <p:cNvPr id="49" name="Group 49"/>
            <p:cNvGrpSpPr/>
            <p:nvPr/>
          </p:nvGrpSpPr>
          <p:grpSpPr>
            <a:xfrm>
              <a:off x="0" y="0"/>
              <a:ext cx="1221340" cy="1219765"/>
              <a:chOff x="0" y="0"/>
              <a:chExt cx="241252" cy="240941"/>
            </a:xfrm>
          </p:grpSpPr>
          <p:sp>
            <p:nvSpPr>
              <p:cNvPr id="50" name="Freeform 50"/>
              <p:cNvSpPr/>
              <p:nvPr/>
            </p:nvSpPr>
            <p:spPr>
              <a:xfrm>
                <a:off x="0" y="0"/>
                <a:ext cx="241252" cy="240941"/>
              </a:xfrm>
              <a:custGeom>
                <a:avLst/>
                <a:gdLst/>
                <a:ahLst/>
                <a:cxnLst/>
                <a:rect l="l" t="t" r="r" b="b"/>
                <a:pathLst>
                  <a:path w="241252" h="240941">
                    <a:moveTo>
                      <a:pt x="120471" y="0"/>
                    </a:moveTo>
                    <a:lnTo>
                      <a:pt x="120782" y="0"/>
                    </a:lnTo>
                    <a:cubicBezTo>
                      <a:pt x="187316" y="0"/>
                      <a:pt x="241252" y="53937"/>
                      <a:pt x="241252" y="120471"/>
                    </a:cubicBezTo>
                    <a:lnTo>
                      <a:pt x="241252" y="120471"/>
                    </a:lnTo>
                    <a:cubicBezTo>
                      <a:pt x="241252" y="152421"/>
                      <a:pt x="228560" y="183064"/>
                      <a:pt x="205967" y="205656"/>
                    </a:cubicBezTo>
                    <a:cubicBezTo>
                      <a:pt x="183375" y="228249"/>
                      <a:pt x="152733" y="240941"/>
                      <a:pt x="120782" y="240941"/>
                    </a:cubicBezTo>
                    <a:lnTo>
                      <a:pt x="120471" y="240941"/>
                    </a:lnTo>
                    <a:cubicBezTo>
                      <a:pt x="53937" y="240941"/>
                      <a:pt x="0" y="187005"/>
                      <a:pt x="0" y="120471"/>
                    </a:cubicBezTo>
                    <a:lnTo>
                      <a:pt x="0" y="120471"/>
                    </a:lnTo>
                    <a:cubicBezTo>
                      <a:pt x="0" y="53937"/>
                      <a:pt x="53937" y="0"/>
                      <a:pt x="120471" y="0"/>
                    </a:cubicBezTo>
                    <a:close/>
                  </a:path>
                </a:pathLst>
              </a:custGeom>
              <a:solidFill>
                <a:srgbClr val="FDB813"/>
              </a:solidFill>
              <a:ln cap="sq">
                <a:noFill/>
                <a:prstDash val="solid"/>
                <a:miter/>
              </a:ln>
            </p:spPr>
          </p:sp>
          <p:sp>
            <p:nvSpPr>
              <p:cNvPr id="51" name="TextBox 51"/>
              <p:cNvSpPr txBox="1"/>
              <p:nvPr/>
            </p:nvSpPr>
            <p:spPr>
              <a:xfrm>
                <a:off x="0" y="-66675"/>
                <a:ext cx="241252" cy="307616"/>
              </a:xfrm>
              <a:prstGeom prst="rect">
                <a:avLst/>
              </a:prstGeom>
            </p:spPr>
            <p:txBody>
              <a:bodyPr lIns="50800" tIns="50800" rIns="50800" bIns="50800" rtlCol="0" anchor="ctr"/>
              <a:lstStyle/>
              <a:p>
                <a:pPr algn="ctr">
                  <a:lnSpc>
                    <a:spcPts val="2800"/>
                  </a:lnSpc>
                </a:pPr>
                <a:endParaRPr/>
              </a:p>
            </p:txBody>
          </p:sp>
        </p:grpSp>
        <p:sp>
          <p:nvSpPr>
            <p:cNvPr id="52" name="TextBox 52"/>
            <p:cNvSpPr txBox="1"/>
            <p:nvPr/>
          </p:nvSpPr>
          <p:spPr>
            <a:xfrm>
              <a:off x="138092" y="293424"/>
              <a:ext cx="943548" cy="566241"/>
            </a:xfrm>
            <a:prstGeom prst="rect">
              <a:avLst/>
            </a:prstGeom>
          </p:spPr>
          <p:txBody>
            <a:bodyPr lIns="0" tIns="0" rIns="0" bIns="0" rtlCol="0" anchor="t">
              <a:spAutoFit/>
            </a:bodyPr>
            <a:lstStyle/>
            <a:p>
              <a:pPr algn="ctr">
                <a:lnSpc>
                  <a:spcPts val="3499"/>
                </a:lnSpc>
              </a:pPr>
              <a:r>
                <a:rPr lang="en-US" sz="2499" b="1">
                  <a:solidFill>
                    <a:srgbClr val="074449"/>
                  </a:solidFill>
                  <a:latin typeface="Poppins Bold"/>
                  <a:ea typeface="Poppins Bold"/>
                  <a:cs typeface="Poppins Bold"/>
                  <a:sym typeface="Poppins Bold"/>
                </a:rPr>
                <a:t>05</a:t>
              </a:r>
            </a:p>
          </p:txBody>
        </p:sp>
      </p:grpSp>
      <p:grpSp>
        <p:nvGrpSpPr>
          <p:cNvPr id="53" name="Group 53"/>
          <p:cNvGrpSpPr/>
          <p:nvPr/>
        </p:nvGrpSpPr>
        <p:grpSpPr>
          <a:xfrm>
            <a:off x="6536078" y="6440518"/>
            <a:ext cx="2012481" cy="1111739"/>
            <a:chOff x="0" y="0"/>
            <a:chExt cx="2683307" cy="1482319"/>
          </a:xfrm>
        </p:grpSpPr>
        <p:sp>
          <p:nvSpPr>
            <p:cNvPr id="54" name="AutoShape 54"/>
            <p:cNvSpPr/>
            <p:nvPr/>
          </p:nvSpPr>
          <p:spPr>
            <a:xfrm flipV="1">
              <a:off x="0" y="1456919"/>
              <a:ext cx="2631014" cy="0"/>
            </a:xfrm>
            <a:prstGeom prst="line">
              <a:avLst/>
            </a:prstGeom>
            <a:ln w="50800" cap="flat">
              <a:solidFill>
                <a:srgbClr val="FDB813"/>
              </a:solidFill>
              <a:prstDash val="solid"/>
              <a:headEnd type="none" w="sm" len="sm"/>
              <a:tailEnd type="none" w="sm" len="sm"/>
            </a:ln>
          </p:spPr>
        </p:sp>
        <p:sp>
          <p:nvSpPr>
            <p:cNvPr id="55" name="AutoShape 55"/>
            <p:cNvSpPr/>
            <p:nvPr/>
          </p:nvSpPr>
          <p:spPr>
            <a:xfrm flipH="1">
              <a:off x="2656413" y="26"/>
              <a:ext cx="1494" cy="1478138"/>
            </a:xfrm>
            <a:prstGeom prst="line">
              <a:avLst/>
            </a:prstGeom>
            <a:ln w="50800" cap="flat">
              <a:solidFill>
                <a:srgbClr val="FDB813"/>
              </a:solidFill>
              <a:prstDash val="solid"/>
              <a:headEnd type="none" w="sm" len="sm"/>
              <a:tailEnd type="none" w="sm" len="sm"/>
            </a:ln>
          </p:spPr>
        </p:sp>
      </p:grpSp>
      <p:grpSp>
        <p:nvGrpSpPr>
          <p:cNvPr id="56" name="Group 56"/>
          <p:cNvGrpSpPr/>
          <p:nvPr/>
        </p:nvGrpSpPr>
        <p:grpSpPr>
          <a:xfrm>
            <a:off x="5829844" y="7004383"/>
            <a:ext cx="916005" cy="914823"/>
            <a:chOff x="0" y="0"/>
            <a:chExt cx="1221340" cy="1219765"/>
          </a:xfrm>
        </p:grpSpPr>
        <p:grpSp>
          <p:nvGrpSpPr>
            <p:cNvPr id="57" name="Group 57"/>
            <p:cNvGrpSpPr/>
            <p:nvPr/>
          </p:nvGrpSpPr>
          <p:grpSpPr>
            <a:xfrm>
              <a:off x="0" y="0"/>
              <a:ext cx="1221340" cy="1219765"/>
              <a:chOff x="0" y="0"/>
              <a:chExt cx="241252" cy="240941"/>
            </a:xfrm>
          </p:grpSpPr>
          <p:sp>
            <p:nvSpPr>
              <p:cNvPr id="58" name="Freeform 58"/>
              <p:cNvSpPr/>
              <p:nvPr/>
            </p:nvSpPr>
            <p:spPr>
              <a:xfrm>
                <a:off x="0" y="0"/>
                <a:ext cx="241252" cy="240941"/>
              </a:xfrm>
              <a:custGeom>
                <a:avLst/>
                <a:gdLst/>
                <a:ahLst/>
                <a:cxnLst/>
                <a:rect l="l" t="t" r="r" b="b"/>
                <a:pathLst>
                  <a:path w="241252" h="240941">
                    <a:moveTo>
                      <a:pt x="120471" y="0"/>
                    </a:moveTo>
                    <a:lnTo>
                      <a:pt x="120782" y="0"/>
                    </a:lnTo>
                    <a:cubicBezTo>
                      <a:pt x="187316" y="0"/>
                      <a:pt x="241252" y="53937"/>
                      <a:pt x="241252" y="120471"/>
                    </a:cubicBezTo>
                    <a:lnTo>
                      <a:pt x="241252" y="120471"/>
                    </a:lnTo>
                    <a:cubicBezTo>
                      <a:pt x="241252" y="152421"/>
                      <a:pt x="228560" y="183064"/>
                      <a:pt x="205967" y="205656"/>
                    </a:cubicBezTo>
                    <a:cubicBezTo>
                      <a:pt x="183375" y="228249"/>
                      <a:pt x="152733" y="240941"/>
                      <a:pt x="120782" y="240941"/>
                    </a:cubicBezTo>
                    <a:lnTo>
                      <a:pt x="120471" y="240941"/>
                    </a:lnTo>
                    <a:cubicBezTo>
                      <a:pt x="53937" y="240941"/>
                      <a:pt x="0" y="187005"/>
                      <a:pt x="0" y="120471"/>
                    </a:cubicBezTo>
                    <a:lnTo>
                      <a:pt x="0" y="120471"/>
                    </a:lnTo>
                    <a:cubicBezTo>
                      <a:pt x="0" y="53937"/>
                      <a:pt x="53937" y="0"/>
                      <a:pt x="120471" y="0"/>
                    </a:cubicBezTo>
                    <a:close/>
                  </a:path>
                </a:pathLst>
              </a:custGeom>
              <a:solidFill>
                <a:srgbClr val="FDB813"/>
              </a:solidFill>
              <a:ln cap="sq">
                <a:noFill/>
                <a:prstDash val="solid"/>
                <a:miter/>
              </a:ln>
            </p:spPr>
          </p:sp>
          <p:sp>
            <p:nvSpPr>
              <p:cNvPr id="59" name="TextBox 59"/>
              <p:cNvSpPr txBox="1"/>
              <p:nvPr/>
            </p:nvSpPr>
            <p:spPr>
              <a:xfrm>
                <a:off x="0" y="-66675"/>
                <a:ext cx="241252" cy="307616"/>
              </a:xfrm>
              <a:prstGeom prst="rect">
                <a:avLst/>
              </a:prstGeom>
            </p:spPr>
            <p:txBody>
              <a:bodyPr lIns="50800" tIns="50800" rIns="50800" bIns="50800" rtlCol="0" anchor="ctr"/>
              <a:lstStyle/>
              <a:p>
                <a:pPr algn="ctr">
                  <a:lnSpc>
                    <a:spcPts val="2800"/>
                  </a:lnSpc>
                </a:pPr>
                <a:endParaRPr/>
              </a:p>
            </p:txBody>
          </p:sp>
        </p:grpSp>
        <p:sp>
          <p:nvSpPr>
            <p:cNvPr id="60" name="TextBox 60"/>
            <p:cNvSpPr txBox="1"/>
            <p:nvPr/>
          </p:nvSpPr>
          <p:spPr>
            <a:xfrm>
              <a:off x="138092" y="293424"/>
              <a:ext cx="943548" cy="566241"/>
            </a:xfrm>
            <a:prstGeom prst="rect">
              <a:avLst/>
            </a:prstGeom>
          </p:spPr>
          <p:txBody>
            <a:bodyPr lIns="0" tIns="0" rIns="0" bIns="0" rtlCol="0" anchor="t">
              <a:spAutoFit/>
            </a:bodyPr>
            <a:lstStyle/>
            <a:p>
              <a:pPr algn="ctr">
                <a:lnSpc>
                  <a:spcPts val="3499"/>
                </a:lnSpc>
              </a:pPr>
              <a:r>
                <a:rPr lang="en-US" sz="2499" b="1">
                  <a:solidFill>
                    <a:srgbClr val="074449"/>
                  </a:solidFill>
                  <a:latin typeface="Poppins Bold"/>
                  <a:ea typeface="Poppins Bold"/>
                  <a:cs typeface="Poppins Bold"/>
                  <a:sym typeface="Poppins Bold"/>
                </a:rPr>
                <a:t>03</a:t>
              </a:r>
            </a:p>
          </p:txBody>
        </p:sp>
      </p:grpSp>
      <p:sp>
        <p:nvSpPr>
          <p:cNvPr id="61" name="TextBox 61"/>
          <p:cNvSpPr txBox="1"/>
          <p:nvPr/>
        </p:nvSpPr>
        <p:spPr>
          <a:xfrm>
            <a:off x="12889071" y="4701699"/>
            <a:ext cx="5543189" cy="424790"/>
          </a:xfrm>
          <a:prstGeom prst="rect">
            <a:avLst/>
          </a:prstGeom>
        </p:spPr>
        <p:txBody>
          <a:bodyPr lIns="0" tIns="0" rIns="0" bIns="0" rtlCol="0" anchor="t">
            <a:spAutoFit/>
          </a:bodyPr>
          <a:lstStyle/>
          <a:p>
            <a:pPr algn="l">
              <a:lnSpc>
                <a:spcPts val="3359"/>
              </a:lnSpc>
            </a:pPr>
            <a:r>
              <a:rPr lang="en-US" sz="2400" b="1">
                <a:solidFill>
                  <a:srgbClr val="000000"/>
                </a:solidFill>
                <a:latin typeface="Poppins Bold"/>
                <a:ea typeface="Poppins Bold"/>
                <a:cs typeface="Poppins Bold"/>
                <a:sym typeface="Poppins Bold"/>
              </a:rPr>
              <a:t>Skrining Fitokimia</a:t>
            </a:r>
          </a:p>
        </p:txBody>
      </p:sp>
      <p:sp>
        <p:nvSpPr>
          <p:cNvPr id="62" name="TextBox 62"/>
          <p:cNvSpPr txBox="1"/>
          <p:nvPr/>
        </p:nvSpPr>
        <p:spPr>
          <a:xfrm>
            <a:off x="12889071" y="5178173"/>
            <a:ext cx="4867877" cy="14904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Identifikasi senyawa metabolit sekunder alkaloid, flavonoid, glikosida, glikosida antrakuinon, glikosida sianogenik, saponin, tanin, steroid dan triterpenoid, dengan pereaksi dari masing-masing metode.</a:t>
            </a:r>
          </a:p>
        </p:txBody>
      </p:sp>
      <p:grpSp>
        <p:nvGrpSpPr>
          <p:cNvPr id="63" name="Group 63"/>
          <p:cNvGrpSpPr/>
          <p:nvPr/>
        </p:nvGrpSpPr>
        <p:grpSpPr>
          <a:xfrm>
            <a:off x="11613401" y="6966963"/>
            <a:ext cx="916005" cy="914823"/>
            <a:chOff x="0" y="0"/>
            <a:chExt cx="1221340" cy="1219765"/>
          </a:xfrm>
        </p:grpSpPr>
        <p:grpSp>
          <p:nvGrpSpPr>
            <p:cNvPr id="64" name="Group 64"/>
            <p:cNvGrpSpPr/>
            <p:nvPr/>
          </p:nvGrpSpPr>
          <p:grpSpPr>
            <a:xfrm>
              <a:off x="0" y="0"/>
              <a:ext cx="1221340" cy="1219765"/>
              <a:chOff x="0" y="0"/>
              <a:chExt cx="241252" cy="240941"/>
            </a:xfrm>
          </p:grpSpPr>
          <p:sp>
            <p:nvSpPr>
              <p:cNvPr id="65" name="Freeform 65"/>
              <p:cNvSpPr/>
              <p:nvPr/>
            </p:nvSpPr>
            <p:spPr>
              <a:xfrm>
                <a:off x="0" y="0"/>
                <a:ext cx="241252" cy="240941"/>
              </a:xfrm>
              <a:custGeom>
                <a:avLst/>
                <a:gdLst/>
                <a:ahLst/>
                <a:cxnLst/>
                <a:rect l="l" t="t" r="r" b="b"/>
                <a:pathLst>
                  <a:path w="241252" h="240941">
                    <a:moveTo>
                      <a:pt x="120471" y="0"/>
                    </a:moveTo>
                    <a:lnTo>
                      <a:pt x="120782" y="0"/>
                    </a:lnTo>
                    <a:cubicBezTo>
                      <a:pt x="187316" y="0"/>
                      <a:pt x="241252" y="53937"/>
                      <a:pt x="241252" y="120471"/>
                    </a:cubicBezTo>
                    <a:lnTo>
                      <a:pt x="241252" y="120471"/>
                    </a:lnTo>
                    <a:cubicBezTo>
                      <a:pt x="241252" y="152421"/>
                      <a:pt x="228560" y="183064"/>
                      <a:pt x="205967" y="205656"/>
                    </a:cubicBezTo>
                    <a:cubicBezTo>
                      <a:pt x="183375" y="228249"/>
                      <a:pt x="152733" y="240941"/>
                      <a:pt x="120782" y="240941"/>
                    </a:cubicBezTo>
                    <a:lnTo>
                      <a:pt x="120471" y="240941"/>
                    </a:lnTo>
                    <a:cubicBezTo>
                      <a:pt x="53937" y="240941"/>
                      <a:pt x="0" y="187005"/>
                      <a:pt x="0" y="120471"/>
                    </a:cubicBezTo>
                    <a:lnTo>
                      <a:pt x="0" y="120471"/>
                    </a:lnTo>
                    <a:cubicBezTo>
                      <a:pt x="0" y="53937"/>
                      <a:pt x="53937" y="0"/>
                      <a:pt x="120471" y="0"/>
                    </a:cubicBezTo>
                    <a:close/>
                  </a:path>
                </a:pathLst>
              </a:custGeom>
              <a:solidFill>
                <a:srgbClr val="FDB813"/>
              </a:solidFill>
              <a:ln cap="sq">
                <a:noFill/>
                <a:prstDash val="solid"/>
                <a:miter/>
              </a:ln>
            </p:spPr>
          </p:sp>
          <p:sp>
            <p:nvSpPr>
              <p:cNvPr id="66" name="TextBox 66"/>
              <p:cNvSpPr txBox="1"/>
              <p:nvPr/>
            </p:nvSpPr>
            <p:spPr>
              <a:xfrm>
                <a:off x="0" y="-66675"/>
                <a:ext cx="241252" cy="307616"/>
              </a:xfrm>
              <a:prstGeom prst="rect">
                <a:avLst/>
              </a:prstGeom>
            </p:spPr>
            <p:txBody>
              <a:bodyPr lIns="50800" tIns="50800" rIns="50800" bIns="50800" rtlCol="0" anchor="ctr"/>
              <a:lstStyle/>
              <a:p>
                <a:pPr algn="ctr">
                  <a:lnSpc>
                    <a:spcPts val="2800"/>
                  </a:lnSpc>
                </a:pPr>
                <a:endParaRPr/>
              </a:p>
            </p:txBody>
          </p:sp>
        </p:grpSp>
        <p:sp>
          <p:nvSpPr>
            <p:cNvPr id="67" name="TextBox 67"/>
            <p:cNvSpPr txBox="1"/>
            <p:nvPr/>
          </p:nvSpPr>
          <p:spPr>
            <a:xfrm>
              <a:off x="138092" y="293424"/>
              <a:ext cx="943548" cy="566241"/>
            </a:xfrm>
            <a:prstGeom prst="rect">
              <a:avLst/>
            </a:prstGeom>
          </p:spPr>
          <p:txBody>
            <a:bodyPr lIns="0" tIns="0" rIns="0" bIns="0" rtlCol="0" anchor="t">
              <a:spAutoFit/>
            </a:bodyPr>
            <a:lstStyle/>
            <a:p>
              <a:pPr algn="ctr">
                <a:lnSpc>
                  <a:spcPts val="3499"/>
                </a:lnSpc>
              </a:pPr>
              <a:r>
                <a:rPr lang="en-US" sz="2499" b="1">
                  <a:solidFill>
                    <a:srgbClr val="074449"/>
                  </a:solidFill>
                  <a:latin typeface="Poppins Bold"/>
                  <a:ea typeface="Poppins Bold"/>
                  <a:cs typeface="Poppins Bold"/>
                  <a:sym typeface="Poppins Bold"/>
                </a:rPr>
                <a:t>06</a:t>
              </a:r>
            </a:p>
          </p:txBody>
        </p:sp>
      </p:grpSp>
      <p:grpSp>
        <p:nvGrpSpPr>
          <p:cNvPr id="68" name="Group 68"/>
          <p:cNvGrpSpPr/>
          <p:nvPr/>
        </p:nvGrpSpPr>
        <p:grpSpPr>
          <a:xfrm>
            <a:off x="6536078" y="3019917"/>
            <a:ext cx="1973260" cy="1126014"/>
            <a:chOff x="0" y="0"/>
            <a:chExt cx="2631014" cy="1501352"/>
          </a:xfrm>
        </p:grpSpPr>
        <p:sp>
          <p:nvSpPr>
            <p:cNvPr id="69" name="AutoShape 69"/>
            <p:cNvSpPr/>
            <p:nvPr/>
          </p:nvSpPr>
          <p:spPr>
            <a:xfrm flipV="1">
              <a:off x="0" y="25400"/>
              <a:ext cx="2631014" cy="0"/>
            </a:xfrm>
            <a:prstGeom prst="line">
              <a:avLst/>
            </a:prstGeom>
            <a:ln w="50800" cap="flat">
              <a:solidFill>
                <a:srgbClr val="FDB813"/>
              </a:solidFill>
              <a:prstDash val="solid"/>
              <a:headEnd type="none" w="sm" len="sm"/>
              <a:tailEnd type="none" w="sm" len="sm"/>
            </a:ln>
          </p:spPr>
        </p:sp>
        <p:sp>
          <p:nvSpPr>
            <p:cNvPr id="70" name="AutoShape 70"/>
            <p:cNvSpPr/>
            <p:nvPr/>
          </p:nvSpPr>
          <p:spPr>
            <a:xfrm flipH="1">
              <a:off x="2604120" y="23188"/>
              <a:ext cx="1494" cy="1478138"/>
            </a:xfrm>
            <a:prstGeom prst="line">
              <a:avLst/>
            </a:prstGeom>
            <a:ln w="50800" cap="flat">
              <a:solidFill>
                <a:srgbClr val="FDB813"/>
              </a:solidFill>
              <a:prstDash val="solid"/>
              <a:headEnd type="none" w="sm" len="sm"/>
              <a:tailEnd type="none" w="sm" len="sm"/>
            </a:ln>
          </p:spPr>
        </p:sp>
      </p:grpSp>
      <p:grpSp>
        <p:nvGrpSpPr>
          <p:cNvPr id="71" name="Group 71"/>
          <p:cNvGrpSpPr/>
          <p:nvPr/>
        </p:nvGrpSpPr>
        <p:grpSpPr>
          <a:xfrm>
            <a:off x="9743709" y="3018239"/>
            <a:ext cx="1973260" cy="1127673"/>
            <a:chOff x="0" y="0"/>
            <a:chExt cx="2631014" cy="1503564"/>
          </a:xfrm>
        </p:grpSpPr>
        <p:sp>
          <p:nvSpPr>
            <p:cNvPr id="72" name="AutoShape 72"/>
            <p:cNvSpPr/>
            <p:nvPr/>
          </p:nvSpPr>
          <p:spPr>
            <a:xfrm>
              <a:off x="0" y="25400"/>
              <a:ext cx="2631014" cy="0"/>
            </a:xfrm>
            <a:prstGeom prst="line">
              <a:avLst/>
            </a:prstGeom>
            <a:ln w="50800" cap="flat">
              <a:solidFill>
                <a:srgbClr val="FDB813"/>
              </a:solidFill>
              <a:prstDash val="solid"/>
              <a:headEnd type="none" w="sm" len="sm"/>
              <a:tailEnd type="none" w="sm" len="sm"/>
            </a:ln>
          </p:spPr>
        </p:sp>
        <p:sp>
          <p:nvSpPr>
            <p:cNvPr id="73" name="AutoShape 73"/>
            <p:cNvSpPr/>
            <p:nvPr/>
          </p:nvSpPr>
          <p:spPr>
            <a:xfrm flipH="1">
              <a:off x="25400" y="25400"/>
              <a:ext cx="1494" cy="1478138"/>
            </a:xfrm>
            <a:prstGeom prst="line">
              <a:avLst/>
            </a:prstGeom>
            <a:ln w="50800" cap="flat">
              <a:solidFill>
                <a:srgbClr val="FDB813"/>
              </a:solidFill>
              <a:prstDash val="solid"/>
              <a:headEnd type="none" w="sm" len="sm"/>
              <a:tailEnd type="none" w="sm" len="sm"/>
            </a:ln>
          </p:spPr>
        </p:sp>
      </p:grpSp>
      <p:grpSp>
        <p:nvGrpSpPr>
          <p:cNvPr id="74" name="Group 74"/>
          <p:cNvGrpSpPr/>
          <p:nvPr/>
        </p:nvGrpSpPr>
        <p:grpSpPr>
          <a:xfrm>
            <a:off x="9734185" y="6440537"/>
            <a:ext cx="1982785" cy="1111370"/>
            <a:chOff x="0" y="0"/>
            <a:chExt cx="2643714" cy="1481826"/>
          </a:xfrm>
        </p:grpSpPr>
        <p:sp>
          <p:nvSpPr>
            <p:cNvPr id="75" name="AutoShape 75"/>
            <p:cNvSpPr/>
            <p:nvPr/>
          </p:nvSpPr>
          <p:spPr>
            <a:xfrm>
              <a:off x="12700" y="1456426"/>
              <a:ext cx="2631014" cy="0"/>
            </a:xfrm>
            <a:prstGeom prst="line">
              <a:avLst/>
            </a:prstGeom>
            <a:ln w="50800" cap="flat">
              <a:solidFill>
                <a:srgbClr val="FDB813"/>
              </a:solidFill>
              <a:prstDash val="solid"/>
              <a:headEnd type="none" w="sm" len="sm"/>
              <a:tailEnd type="none" w="sm" len="sm"/>
            </a:ln>
          </p:spPr>
        </p:sp>
        <p:sp>
          <p:nvSpPr>
            <p:cNvPr id="76" name="AutoShape 76"/>
            <p:cNvSpPr/>
            <p:nvPr/>
          </p:nvSpPr>
          <p:spPr>
            <a:xfrm flipH="1">
              <a:off x="25400" y="26"/>
              <a:ext cx="1494" cy="1478138"/>
            </a:xfrm>
            <a:prstGeom prst="line">
              <a:avLst/>
            </a:prstGeom>
            <a:ln w="50800" cap="flat">
              <a:solidFill>
                <a:srgbClr val="FDB813"/>
              </a:solidFill>
              <a:prstDash val="solid"/>
              <a:headEnd type="none" w="sm" len="sm"/>
              <a:tailEnd type="none" w="sm" len="sm"/>
            </a:ln>
          </p:spPr>
        </p:sp>
      </p:grpSp>
      <p:sp>
        <p:nvSpPr>
          <p:cNvPr id="77" name="AutoShape 77"/>
          <p:cNvSpPr/>
          <p:nvPr/>
        </p:nvSpPr>
        <p:spPr>
          <a:xfrm flipV="1">
            <a:off x="10720179" y="5194571"/>
            <a:ext cx="996791" cy="0"/>
          </a:xfrm>
          <a:prstGeom prst="line">
            <a:avLst/>
          </a:prstGeom>
          <a:ln w="38100" cap="flat">
            <a:solidFill>
              <a:srgbClr val="FDB813"/>
            </a:solidFill>
            <a:prstDash val="solid"/>
            <a:headEnd type="none" w="sm" len="sm"/>
            <a:tailEnd type="none" w="sm" len="sm"/>
          </a:ln>
        </p:spPr>
      </p:sp>
      <p:sp>
        <p:nvSpPr>
          <p:cNvPr id="78" name="AutoShape 78"/>
          <p:cNvSpPr/>
          <p:nvPr/>
        </p:nvSpPr>
        <p:spPr>
          <a:xfrm flipV="1">
            <a:off x="6631328" y="5194571"/>
            <a:ext cx="996791" cy="0"/>
          </a:xfrm>
          <a:prstGeom prst="line">
            <a:avLst/>
          </a:prstGeom>
          <a:ln w="38100" cap="flat">
            <a:solidFill>
              <a:srgbClr val="FDB813"/>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45645"/>
            <a:ext cx="18288000" cy="1041355"/>
            <a:chOff x="0" y="0"/>
            <a:chExt cx="4816593" cy="274266"/>
          </a:xfrm>
        </p:grpSpPr>
        <p:sp>
          <p:nvSpPr>
            <p:cNvPr id="3" name="Freeform 3"/>
            <p:cNvSpPr/>
            <p:nvPr/>
          </p:nvSpPr>
          <p:spPr>
            <a:xfrm>
              <a:off x="0" y="0"/>
              <a:ext cx="4816592" cy="274266"/>
            </a:xfrm>
            <a:custGeom>
              <a:avLst/>
              <a:gdLst/>
              <a:ahLst/>
              <a:cxnLst/>
              <a:rect l="l" t="t" r="r" b="b"/>
              <a:pathLst>
                <a:path w="4816592" h="274266">
                  <a:moveTo>
                    <a:pt x="0" y="0"/>
                  </a:moveTo>
                  <a:lnTo>
                    <a:pt x="4816592" y="0"/>
                  </a:lnTo>
                  <a:lnTo>
                    <a:pt x="4816592" y="274266"/>
                  </a:lnTo>
                  <a:lnTo>
                    <a:pt x="0" y="274266"/>
                  </a:lnTo>
                  <a:close/>
                </a:path>
              </a:pathLst>
            </a:custGeom>
            <a:solidFill>
              <a:srgbClr val="074449"/>
            </a:solidFill>
          </p:spPr>
        </p:sp>
        <p:sp>
          <p:nvSpPr>
            <p:cNvPr id="4" name="TextBox 4"/>
            <p:cNvSpPr txBox="1"/>
            <p:nvPr/>
          </p:nvSpPr>
          <p:spPr>
            <a:xfrm>
              <a:off x="0" y="-38100"/>
              <a:ext cx="4816593"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grpSp>
        <p:nvGrpSpPr>
          <p:cNvPr id="6" name="Group 6"/>
          <p:cNvGrpSpPr/>
          <p:nvPr/>
        </p:nvGrpSpPr>
        <p:grpSpPr>
          <a:xfrm>
            <a:off x="6892611" y="3407473"/>
            <a:ext cx="4438909" cy="5103614"/>
            <a:chOff x="0" y="0"/>
            <a:chExt cx="609227" cy="700455"/>
          </a:xfrm>
        </p:grpSpPr>
        <p:sp>
          <p:nvSpPr>
            <p:cNvPr id="7" name="Freeform 7"/>
            <p:cNvSpPr/>
            <p:nvPr/>
          </p:nvSpPr>
          <p:spPr>
            <a:xfrm>
              <a:off x="0" y="0"/>
              <a:ext cx="609227" cy="700455"/>
            </a:xfrm>
            <a:custGeom>
              <a:avLst/>
              <a:gdLst/>
              <a:ahLst/>
              <a:cxnLst/>
              <a:rect l="l" t="t" r="r" b="b"/>
              <a:pathLst>
                <a:path w="609227" h="700455">
                  <a:moveTo>
                    <a:pt x="78485" y="0"/>
                  </a:moveTo>
                  <a:lnTo>
                    <a:pt x="530742" y="0"/>
                  </a:lnTo>
                  <a:cubicBezTo>
                    <a:pt x="574088" y="0"/>
                    <a:pt x="609227" y="35139"/>
                    <a:pt x="609227" y="78485"/>
                  </a:cubicBezTo>
                  <a:lnTo>
                    <a:pt x="609227" y="621971"/>
                  </a:lnTo>
                  <a:cubicBezTo>
                    <a:pt x="609227" y="665316"/>
                    <a:pt x="574088" y="700455"/>
                    <a:pt x="530742" y="700455"/>
                  </a:cubicBezTo>
                  <a:lnTo>
                    <a:pt x="78485" y="700455"/>
                  </a:lnTo>
                  <a:cubicBezTo>
                    <a:pt x="35139" y="700455"/>
                    <a:pt x="0" y="665316"/>
                    <a:pt x="0" y="621971"/>
                  </a:cubicBezTo>
                  <a:lnTo>
                    <a:pt x="0" y="78485"/>
                  </a:lnTo>
                  <a:cubicBezTo>
                    <a:pt x="0" y="35139"/>
                    <a:pt x="35139" y="0"/>
                    <a:pt x="78485" y="0"/>
                  </a:cubicBezTo>
                  <a:close/>
                </a:path>
              </a:pathLst>
            </a:custGeom>
            <a:blipFill>
              <a:blip r:embed="rId2"/>
              <a:stretch>
                <a:fillRect l="-20514" r="-52054"/>
              </a:stretch>
            </a:blipFill>
            <a:ln w="38100" cap="rnd">
              <a:solidFill>
                <a:srgbClr val="074449"/>
              </a:solidFill>
              <a:prstDash val="solid"/>
              <a:round/>
            </a:ln>
          </p:spPr>
        </p:sp>
      </p:grpSp>
      <p:grpSp>
        <p:nvGrpSpPr>
          <p:cNvPr id="8" name="Group 8"/>
          <p:cNvGrpSpPr/>
          <p:nvPr/>
        </p:nvGrpSpPr>
        <p:grpSpPr>
          <a:xfrm>
            <a:off x="-153785" y="-102523"/>
            <a:ext cx="18595570" cy="331536"/>
            <a:chOff x="0" y="0"/>
            <a:chExt cx="4897599" cy="87318"/>
          </a:xfrm>
        </p:grpSpPr>
        <p:sp>
          <p:nvSpPr>
            <p:cNvPr id="9" name="Freeform 9"/>
            <p:cNvSpPr/>
            <p:nvPr/>
          </p:nvSpPr>
          <p:spPr>
            <a:xfrm>
              <a:off x="0" y="0"/>
              <a:ext cx="4897599" cy="87318"/>
            </a:xfrm>
            <a:custGeom>
              <a:avLst/>
              <a:gdLst/>
              <a:ahLst/>
              <a:cxnLst/>
              <a:rect l="l" t="t" r="r" b="b"/>
              <a:pathLst>
                <a:path w="4897599" h="87318">
                  <a:moveTo>
                    <a:pt x="0" y="0"/>
                  </a:moveTo>
                  <a:lnTo>
                    <a:pt x="4897599" y="0"/>
                  </a:lnTo>
                  <a:lnTo>
                    <a:pt x="4897599" y="87318"/>
                  </a:lnTo>
                  <a:lnTo>
                    <a:pt x="0" y="87318"/>
                  </a:lnTo>
                  <a:close/>
                </a:path>
              </a:pathLst>
            </a:custGeom>
            <a:solidFill>
              <a:srgbClr val="FDB813"/>
            </a:solidFill>
          </p:spPr>
        </p:sp>
        <p:sp>
          <p:nvSpPr>
            <p:cNvPr id="10" name="TextBox 10"/>
            <p:cNvSpPr txBox="1"/>
            <p:nvPr/>
          </p:nvSpPr>
          <p:spPr>
            <a:xfrm>
              <a:off x="0" y="-38100"/>
              <a:ext cx="4897599" cy="12541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53785" y="-3027283"/>
            <a:ext cx="18595570" cy="5179520"/>
            <a:chOff x="0" y="0"/>
            <a:chExt cx="24794093" cy="6906027"/>
          </a:xfrm>
        </p:grpSpPr>
        <p:grpSp>
          <p:nvGrpSpPr>
            <p:cNvPr id="12" name="Group 12"/>
            <p:cNvGrpSpPr/>
            <p:nvPr/>
          </p:nvGrpSpPr>
          <p:grpSpPr>
            <a:xfrm>
              <a:off x="0" y="3884527"/>
              <a:ext cx="24794093" cy="3021500"/>
              <a:chOff x="0" y="0"/>
              <a:chExt cx="4897599" cy="596840"/>
            </a:xfrm>
          </p:grpSpPr>
          <p:sp>
            <p:nvSpPr>
              <p:cNvPr id="13" name="Freeform 13"/>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4" name="TextBox 14"/>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3">
                <a:alphaModFix amt="25000"/>
              </a:blip>
              <a:stretch>
                <a:fillRect t="-87595" b="-79706"/>
              </a:stretch>
            </a:blipFill>
          </p:spPr>
        </p:sp>
        <p:grpSp>
          <p:nvGrpSpPr>
            <p:cNvPr id="16" name="Group 16"/>
            <p:cNvGrpSpPr/>
            <p:nvPr/>
          </p:nvGrpSpPr>
          <p:grpSpPr>
            <a:xfrm>
              <a:off x="85437" y="4036377"/>
              <a:ext cx="24623218" cy="305350"/>
              <a:chOff x="0" y="0"/>
              <a:chExt cx="4863846" cy="60316"/>
            </a:xfrm>
          </p:grpSpPr>
          <p:sp>
            <p:nvSpPr>
              <p:cNvPr id="17" name="Freeform 17"/>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8" name="TextBox 18"/>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4">
                <a:extLst>
                  <a:ext uri="{96DAC541-7B7A-43D3-8B79-37D633B846F1}">
                    <asvg:svgBlip xmlns:asvg="http://schemas.microsoft.com/office/drawing/2016/SVG/main" r:embed="rId5"/>
                  </a:ext>
                </a:extLst>
              </a:blip>
              <a:stretch>
                <a:fillRect b="-33236"/>
              </a:stretch>
            </a:blipFill>
          </p:spPr>
        </p:sp>
        <p:sp>
          <p:nvSpPr>
            <p:cNvPr id="20" name="Freeform 20"/>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6"/>
              <a:stretch>
                <a:fillRect/>
              </a:stretch>
            </a:blipFill>
          </p:spPr>
        </p:sp>
        <p:sp>
          <p:nvSpPr>
            <p:cNvPr id="21" name="TextBox 21"/>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sp>
        <p:nvSpPr>
          <p:cNvPr id="22" name="TextBox 22"/>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10</a:t>
            </a:r>
          </a:p>
        </p:txBody>
      </p:sp>
      <p:sp>
        <p:nvSpPr>
          <p:cNvPr id="23" name="TextBox 23"/>
          <p:cNvSpPr txBox="1"/>
          <p:nvPr/>
        </p:nvSpPr>
        <p:spPr>
          <a:xfrm>
            <a:off x="4267664" y="2441467"/>
            <a:ext cx="9752672" cy="536180"/>
          </a:xfrm>
          <a:prstGeom prst="rect">
            <a:avLst/>
          </a:prstGeom>
        </p:spPr>
        <p:txBody>
          <a:bodyPr lIns="0" tIns="0" rIns="0" bIns="0" rtlCol="0" anchor="t">
            <a:spAutoFit/>
          </a:bodyPr>
          <a:lstStyle/>
          <a:p>
            <a:pPr algn="ctr">
              <a:lnSpc>
                <a:spcPts val="3826"/>
              </a:lnSpc>
            </a:pPr>
            <a:r>
              <a:rPr lang="en-US" sz="3644" b="1">
                <a:solidFill>
                  <a:srgbClr val="074449"/>
                </a:solidFill>
                <a:latin typeface="Poppins Bold"/>
                <a:ea typeface="Poppins Bold"/>
                <a:cs typeface="Poppins Bold"/>
                <a:sym typeface="Poppins Bold"/>
              </a:rPr>
              <a:t>PENGUJIAN AKTIVITAS ANTIBAKTERI</a:t>
            </a:r>
          </a:p>
        </p:txBody>
      </p:sp>
      <p:sp>
        <p:nvSpPr>
          <p:cNvPr id="24" name="TextBox 24"/>
          <p:cNvSpPr txBox="1"/>
          <p:nvPr/>
        </p:nvSpPr>
        <p:spPr>
          <a:xfrm>
            <a:off x="639864" y="3930508"/>
            <a:ext cx="5747923" cy="8998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Alat dan bahan yang digunakan selama pengujian disterilkan terlebih dahulu menggunakan oven/ autoklaf</a:t>
            </a:r>
          </a:p>
        </p:txBody>
      </p:sp>
      <p:sp>
        <p:nvSpPr>
          <p:cNvPr id="25" name="TextBox 25"/>
          <p:cNvSpPr txBox="1"/>
          <p:nvPr/>
        </p:nvSpPr>
        <p:spPr>
          <a:xfrm>
            <a:off x="639864" y="3365306"/>
            <a:ext cx="4862711"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Sterilisasi Alat dan Bahan</a:t>
            </a:r>
          </a:p>
        </p:txBody>
      </p:sp>
      <p:sp>
        <p:nvSpPr>
          <p:cNvPr id="26" name="TextBox 26"/>
          <p:cNvSpPr txBox="1"/>
          <p:nvPr/>
        </p:nvSpPr>
        <p:spPr>
          <a:xfrm>
            <a:off x="639864" y="5397151"/>
            <a:ext cx="5757448" cy="6045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Larutan etanol 70% digunakan sebagai antiseptik dan disinfektan selama pengujian</a:t>
            </a:r>
          </a:p>
        </p:txBody>
      </p:sp>
      <p:sp>
        <p:nvSpPr>
          <p:cNvPr id="27" name="TextBox 27"/>
          <p:cNvSpPr txBox="1"/>
          <p:nvPr/>
        </p:nvSpPr>
        <p:spPr>
          <a:xfrm>
            <a:off x="639864" y="4929472"/>
            <a:ext cx="4862711"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Pembuatan Etanol 70%</a:t>
            </a:r>
          </a:p>
        </p:txBody>
      </p:sp>
      <p:sp>
        <p:nvSpPr>
          <p:cNvPr id="28" name="TextBox 28"/>
          <p:cNvSpPr txBox="1"/>
          <p:nvPr/>
        </p:nvSpPr>
        <p:spPr>
          <a:xfrm>
            <a:off x="11833529" y="3800978"/>
            <a:ext cx="5890881" cy="11951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Kultur bakteri yang digunakan untuk pengujian dilakukan peremajaan setiap dua hari sekali agar sel-sel bakteri mendapatkan kebutuhan nutrisi yang cukup.</a:t>
            </a:r>
          </a:p>
        </p:txBody>
      </p:sp>
      <p:sp>
        <p:nvSpPr>
          <p:cNvPr id="29" name="TextBox 29"/>
          <p:cNvSpPr txBox="1"/>
          <p:nvPr/>
        </p:nvSpPr>
        <p:spPr>
          <a:xfrm>
            <a:off x="11833529" y="3302451"/>
            <a:ext cx="4595291"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Peremajaan Bakteri</a:t>
            </a:r>
          </a:p>
        </p:txBody>
      </p:sp>
      <p:sp>
        <p:nvSpPr>
          <p:cNvPr id="30" name="TextBox 30"/>
          <p:cNvSpPr txBox="1"/>
          <p:nvPr/>
        </p:nvSpPr>
        <p:spPr>
          <a:xfrm>
            <a:off x="11824004" y="5736920"/>
            <a:ext cx="5890881" cy="11951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Inokulum diukur menggunakan spektrofotometer uv-vis pada panjang gelombang 600 nm untuk mencapai </a:t>
            </a:r>
            <a:r>
              <a:rPr lang="en-US" sz="1700" i="1">
                <a:solidFill>
                  <a:srgbClr val="000000"/>
                </a:solidFill>
                <a:latin typeface="Poppins Italics"/>
                <a:ea typeface="Poppins Italics"/>
                <a:cs typeface="Poppins Italics"/>
                <a:sym typeface="Poppins Italics"/>
              </a:rPr>
              <a:t>optical density </a:t>
            </a:r>
            <a:r>
              <a:rPr lang="en-US" sz="1700">
                <a:solidFill>
                  <a:srgbClr val="000000"/>
                </a:solidFill>
                <a:latin typeface="Poppins"/>
                <a:ea typeface="Poppins"/>
                <a:cs typeface="Poppins"/>
                <a:sym typeface="Poppins"/>
              </a:rPr>
              <a:t>larutan (OD)= 0,5 (1,5 x 10^8 colony forming unit/mL)</a:t>
            </a:r>
          </a:p>
        </p:txBody>
      </p:sp>
      <p:sp>
        <p:nvSpPr>
          <p:cNvPr id="31" name="TextBox 31"/>
          <p:cNvSpPr txBox="1"/>
          <p:nvPr/>
        </p:nvSpPr>
        <p:spPr>
          <a:xfrm>
            <a:off x="11833529" y="5253322"/>
            <a:ext cx="5890881"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Pembuatan Inokulum Bakteri</a:t>
            </a:r>
          </a:p>
        </p:txBody>
      </p:sp>
      <p:sp>
        <p:nvSpPr>
          <p:cNvPr id="32" name="TextBox 32"/>
          <p:cNvSpPr txBox="1"/>
          <p:nvPr/>
        </p:nvSpPr>
        <p:spPr>
          <a:xfrm>
            <a:off x="639864" y="6957447"/>
            <a:ext cx="6233698" cy="1195169"/>
          </a:xfrm>
          <a:prstGeom prst="rect">
            <a:avLst/>
          </a:prstGeom>
        </p:spPr>
        <p:txBody>
          <a:bodyPr lIns="0" tIns="0" rIns="0" bIns="0" rtlCol="0" anchor="t">
            <a:spAutoFit/>
          </a:bodyPr>
          <a:lstStyle/>
          <a:p>
            <a:pPr marL="367032" lvl="1" indent="-183516" algn="l">
              <a:lnSpc>
                <a:spcPts val="2380"/>
              </a:lnSpc>
              <a:buFont typeface="Arial"/>
              <a:buChar char="•"/>
            </a:pPr>
            <a:r>
              <a:rPr lang="en-US" sz="1700">
                <a:solidFill>
                  <a:srgbClr val="000000"/>
                </a:solidFill>
                <a:latin typeface="Poppins"/>
                <a:ea typeface="Poppins"/>
                <a:cs typeface="Poppins"/>
                <a:sym typeface="Poppins"/>
              </a:rPr>
              <a:t>Nutrient agar</a:t>
            </a:r>
          </a:p>
          <a:p>
            <a:pPr marL="367032" lvl="1" indent="-183516" algn="l">
              <a:lnSpc>
                <a:spcPts val="2380"/>
              </a:lnSpc>
              <a:buFont typeface="Arial"/>
              <a:buChar char="•"/>
            </a:pPr>
            <a:r>
              <a:rPr lang="en-US" sz="1700">
                <a:solidFill>
                  <a:srgbClr val="000000"/>
                </a:solidFill>
                <a:latin typeface="Poppins"/>
                <a:ea typeface="Poppins"/>
                <a:cs typeface="Poppins"/>
                <a:sym typeface="Poppins"/>
              </a:rPr>
              <a:t>Mueller hinton broth</a:t>
            </a:r>
          </a:p>
          <a:p>
            <a:pPr marL="367032" lvl="1" indent="-183516" algn="l">
              <a:lnSpc>
                <a:spcPts val="2380"/>
              </a:lnSpc>
              <a:buFont typeface="Arial"/>
              <a:buChar char="•"/>
            </a:pPr>
            <a:r>
              <a:rPr lang="en-US" sz="1700">
                <a:solidFill>
                  <a:srgbClr val="000000"/>
                </a:solidFill>
                <a:latin typeface="Poppins"/>
                <a:ea typeface="Poppins"/>
                <a:cs typeface="Poppins"/>
                <a:sym typeface="Poppins"/>
              </a:rPr>
              <a:t>Mueller hinton agar</a:t>
            </a:r>
          </a:p>
          <a:p>
            <a:pPr marL="367032" lvl="1" indent="-183516" algn="l">
              <a:lnSpc>
                <a:spcPts val="2380"/>
              </a:lnSpc>
              <a:buFont typeface="Arial"/>
              <a:buChar char="•"/>
            </a:pPr>
            <a:r>
              <a:rPr lang="en-US" sz="1700">
                <a:solidFill>
                  <a:srgbClr val="000000"/>
                </a:solidFill>
                <a:latin typeface="Poppins"/>
                <a:ea typeface="Poppins"/>
                <a:cs typeface="Poppins"/>
                <a:sym typeface="Poppins"/>
              </a:rPr>
              <a:t>Media agar miring</a:t>
            </a:r>
          </a:p>
        </p:txBody>
      </p:sp>
      <p:sp>
        <p:nvSpPr>
          <p:cNvPr id="33" name="TextBox 33"/>
          <p:cNvSpPr txBox="1"/>
          <p:nvPr/>
        </p:nvSpPr>
        <p:spPr>
          <a:xfrm>
            <a:off x="639864" y="6392246"/>
            <a:ext cx="4862711"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Pembuatan Media</a:t>
            </a:r>
          </a:p>
        </p:txBody>
      </p:sp>
      <p:sp>
        <p:nvSpPr>
          <p:cNvPr id="34" name="TextBox 34"/>
          <p:cNvSpPr txBox="1"/>
          <p:nvPr/>
        </p:nvSpPr>
        <p:spPr>
          <a:xfrm>
            <a:off x="11833529" y="7746215"/>
            <a:ext cx="5890881" cy="11951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Metode pengujian aktivitas antibakteri menggunakan metode difusi agar sumur (</a:t>
            </a:r>
            <a:r>
              <a:rPr lang="en-US" sz="1700" i="1">
                <a:solidFill>
                  <a:srgbClr val="000000"/>
                </a:solidFill>
                <a:latin typeface="Poppins Italics"/>
                <a:ea typeface="Poppins Italics"/>
                <a:cs typeface="Poppins Italics"/>
                <a:sym typeface="Poppins Italics"/>
              </a:rPr>
              <a:t>Agar Well Plate Difussion Assay Methode</a:t>
            </a:r>
            <a:r>
              <a:rPr lang="en-US" sz="1700">
                <a:solidFill>
                  <a:srgbClr val="000000"/>
                </a:solidFill>
                <a:latin typeface="Poppins"/>
                <a:ea typeface="Poppins"/>
                <a:cs typeface="Poppins"/>
                <a:sym typeface="Poppins"/>
              </a:rPr>
              <a:t>) menggunakan pencadang logam steril </a:t>
            </a:r>
          </a:p>
        </p:txBody>
      </p:sp>
      <p:sp>
        <p:nvSpPr>
          <p:cNvPr id="35" name="TextBox 35"/>
          <p:cNvSpPr txBox="1"/>
          <p:nvPr/>
        </p:nvSpPr>
        <p:spPr>
          <a:xfrm>
            <a:off x="11833529" y="7265464"/>
            <a:ext cx="4595291"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Metode Uji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45645"/>
            <a:ext cx="18288000" cy="1041355"/>
            <a:chOff x="0" y="0"/>
            <a:chExt cx="4816593" cy="274266"/>
          </a:xfrm>
        </p:grpSpPr>
        <p:sp>
          <p:nvSpPr>
            <p:cNvPr id="3" name="Freeform 3"/>
            <p:cNvSpPr/>
            <p:nvPr/>
          </p:nvSpPr>
          <p:spPr>
            <a:xfrm>
              <a:off x="0" y="0"/>
              <a:ext cx="4816592" cy="274266"/>
            </a:xfrm>
            <a:custGeom>
              <a:avLst/>
              <a:gdLst/>
              <a:ahLst/>
              <a:cxnLst/>
              <a:rect l="l" t="t" r="r" b="b"/>
              <a:pathLst>
                <a:path w="4816592" h="274266">
                  <a:moveTo>
                    <a:pt x="0" y="0"/>
                  </a:moveTo>
                  <a:lnTo>
                    <a:pt x="4816592" y="0"/>
                  </a:lnTo>
                  <a:lnTo>
                    <a:pt x="4816592" y="274266"/>
                  </a:lnTo>
                  <a:lnTo>
                    <a:pt x="0" y="274266"/>
                  </a:lnTo>
                  <a:close/>
                </a:path>
              </a:pathLst>
            </a:custGeom>
            <a:solidFill>
              <a:srgbClr val="074449"/>
            </a:solidFill>
          </p:spPr>
        </p:sp>
        <p:sp>
          <p:nvSpPr>
            <p:cNvPr id="4" name="TextBox 4"/>
            <p:cNvSpPr txBox="1"/>
            <p:nvPr/>
          </p:nvSpPr>
          <p:spPr>
            <a:xfrm>
              <a:off x="0" y="-38100"/>
              <a:ext cx="4816593"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grpSp>
        <p:nvGrpSpPr>
          <p:cNvPr id="6" name="Group 6"/>
          <p:cNvGrpSpPr/>
          <p:nvPr/>
        </p:nvGrpSpPr>
        <p:grpSpPr>
          <a:xfrm>
            <a:off x="-153785" y="-102523"/>
            <a:ext cx="18595570" cy="331536"/>
            <a:chOff x="0" y="0"/>
            <a:chExt cx="4897599" cy="87318"/>
          </a:xfrm>
        </p:grpSpPr>
        <p:sp>
          <p:nvSpPr>
            <p:cNvPr id="7" name="Freeform 7"/>
            <p:cNvSpPr/>
            <p:nvPr/>
          </p:nvSpPr>
          <p:spPr>
            <a:xfrm>
              <a:off x="0" y="0"/>
              <a:ext cx="4897599" cy="87318"/>
            </a:xfrm>
            <a:custGeom>
              <a:avLst/>
              <a:gdLst/>
              <a:ahLst/>
              <a:cxnLst/>
              <a:rect l="l" t="t" r="r" b="b"/>
              <a:pathLst>
                <a:path w="4897599" h="87318">
                  <a:moveTo>
                    <a:pt x="0" y="0"/>
                  </a:moveTo>
                  <a:lnTo>
                    <a:pt x="4897599" y="0"/>
                  </a:lnTo>
                  <a:lnTo>
                    <a:pt x="4897599" y="87318"/>
                  </a:lnTo>
                  <a:lnTo>
                    <a:pt x="0" y="87318"/>
                  </a:lnTo>
                  <a:close/>
                </a:path>
              </a:pathLst>
            </a:custGeom>
            <a:solidFill>
              <a:srgbClr val="FDB813"/>
            </a:solidFill>
          </p:spPr>
        </p:sp>
        <p:sp>
          <p:nvSpPr>
            <p:cNvPr id="8" name="TextBox 8"/>
            <p:cNvSpPr txBox="1"/>
            <p:nvPr/>
          </p:nvSpPr>
          <p:spPr>
            <a:xfrm>
              <a:off x="0" y="-38100"/>
              <a:ext cx="4897599" cy="12541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3785" y="-3027283"/>
            <a:ext cx="18595570" cy="5179520"/>
            <a:chOff x="0" y="0"/>
            <a:chExt cx="24794093" cy="6906027"/>
          </a:xfrm>
        </p:grpSpPr>
        <p:grpSp>
          <p:nvGrpSpPr>
            <p:cNvPr id="10" name="Group 10"/>
            <p:cNvGrpSpPr/>
            <p:nvPr/>
          </p:nvGrpSpPr>
          <p:grpSpPr>
            <a:xfrm>
              <a:off x="0" y="3884527"/>
              <a:ext cx="24794093" cy="3021500"/>
              <a:chOff x="0" y="0"/>
              <a:chExt cx="4897599" cy="596840"/>
            </a:xfrm>
          </p:grpSpPr>
          <p:sp>
            <p:nvSpPr>
              <p:cNvPr id="11" name="Freeform 11"/>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2" name="TextBox 12"/>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2">
                <a:alphaModFix amt="25000"/>
              </a:blip>
              <a:stretch>
                <a:fillRect t="-87595" b="-79706"/>
              </a:stretch>
            </a:blipFill>
          </p:spPr>
        </p:sp>
        <p:grpSp>
          <p:nvGrpSpPr>
            <p:cNvPr id="14" name="Group 14"/>
            <p:cNvGrpSpPr/>
            <p:nvPr/>
          </p:nvGrpSpPr>
          <p:grpSpPr>
            <a:xfrm>
              <a:off x="85437" y="4036377"/>
              <a:ext cx="24623218" cy="305350"/>
              <a:chOff x="0" y="0"/>
              <a:chExt cx="4863846" cy="60316"/>
            </a:xfrm>
          </p:grpSpPr>
          <p:sp>
            <p:nvSpPr>
              <p:cNvPr id="15" name="Freeform 15"/>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6" name="TextBox 16"/>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3">
                <a:extLst>
                  <a:ext uri="{96DAC541-7B7A-43D3-8B79-37D633B846F1}">
                    <asvg:svgBlip xmlns:asvg="http://schemas.microsoft.com/office/drawing/2016/SVG/main" r:embed="rId4"/>
                  </a:ext>
                </a:extLst>
              </a:blip>
              <a:stretch>
                <a:fillRect b="-33236"/>
              </a:stretch>
            </a:blipFill>
          </p:spPr>
        </p:sp>
        <p:sp>
          <p:nvSpPr>
            <p:cNvPr id="18" name="Freeform 18"/>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5"/>
              <a:stretch>
                <a:fillRect/>
              </a:stretch>
            </a:blipFill>
          </p:spPr>
        </p:sp>
        <p:sp>
          <p:nvSpPr>
            <p:cNvPr id="19" name="TextBox 19"/>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sp>
        <p:nvSpPr>
          <p:cNvPr id="20" name="Freeform 20"/>
          <p:cNvSpPr/>
          <p:nvPr/>
        </p:nvSpPr>
        <p:spPr>
          <a:xfrm>
            <a:off x="8625439" y="3664635"/>
            <a:ext cx="9288002" cy="5073571"/>
          </a:xfrm>
          <a:custGeom>
            <a:avLst/>
            <a:gdLst/>
            <a:ahLst/>
            <a:cxnLst/>
            <a:rect l="l" t="t" r="r" b="b"/>
            <a:pathLst>
              <a:path w="9288002" h="5073571">
                <a:moveTo>
                  <a:pt x="0" y="0"/>
                </a:moveTo>
                <a:lnTo>
                  <a:pt x="9288003" y="0"/>
                </a:lnTo>
                <a:lnTo>
                  <a:pt x="9288003" y="5073571"/>
                </a:lnTo>
                <a:lnTo>
                  <a:pt x="0" y="5073571"/>
                </a:lnTo>
                <a:lnTo>
                  <a:pt x="0" y="0"/>
                </a:lnTo>
                <a:close/>
              </a:path>
            </a:pathLst>
          </a:custGeom>
          <a:blipFill>
            <a:blip r:embed="rId6">
              <a:alphaModFix amt="63000"/>
              <a:extLst>
                <a:ext uri="{96DAC541-7B7A-43D3-8B79-37D633B846F1}">
                  <asvg:svgBlip xmlns:asvg="http://schemas.microsoft.com/office/drawing/2016/SVG/main" r:embed="rId7"/>
                </a:ext>
              </a:extLst>
            </a:blip>
            <a:stretch>
              <a:fillRect/>
            </a:stretch>
          </a:blipFill>
        </p:spPr>
      </p:sp>
      <p:sp>
        <p:nvSpPr>
          <p:cNvPr id="21" name="Freeform 21"/>
          <p:cNvSpPr/>
          <p:nvPr/>
        </p:nvSpPr>
        <p:spPr>
          <a:xfrm>
            <a:off x="8625439" y="4258287"/>
            <a:ext cx="3037855" cy="1774812"/>
          </a:xfrm>
          <a:custGeom>
            <a:avLst/>
            <a:gdLst/>
            <a:ahLst/>
            <a:cxnLst/>
            <a:rect l="l" t="t" r="r" b="b"/>
            <a:pathLst>
              <a:path w="3037855" h="1774812">
                <a:moveTo>
                  <a:pt x="0" y="0"/>
                </a:moveTo>
                <a:lnTo>
                  <a:pt x="3037855" y="0"/>
                </a:lnTo>
                <a:lnTo>
                  <a:pt x="3037855" y="1774812"/>
                </a:lnTo>
                <a:lnTo>
                  <a:pt x="0" y="1774812"/>
                </a:lnTo>
                <a:lnTo>
                  <a:pt x="0" y="0"/>
                </a:lnTo>
                <a:close/>
              </a:path>
            </a:pathLst>
          </a:custGeom>
          <a:blipFill>
            <a:blip r:embed="rId8"/>
            <a:stretch>
              <a:fillRect l="-4841" t="-41157" r="-258593" b="-25978"/>
            </a:stretch>
          </a:blipFill>
        </p:spPr>
      </p:sp>
      <p:sp>
        <p:nvSpPr>
          <p:cNvPr id="22" name="Freeform 22"/>
          <p:cNvSpPr/>
          <p:nvPr/>
        </p:nvSpPr>
        <p:spPr>
          <a:xfrm flipH="1">
            <a:off x="10094666" y="6703540"/>
            <a:ext cx="2705263" cy="1941502"/>
          </a:xfrm>
          <a:custGeom>
            <a:avLst/>
            <a:gdLst/>
            <a:ahLst/>
            <a:cxnLst/>
            <a:rect l="l" t="t" r="r" b="b"/>
            <a:pathLst>
              <a:path w="2705263" h="1941502">
                <a:moveTo>
                  <a:pt x="2705263" y="0"/>
                </a:moveTo>
                <a:lnTo>
                  <a:pt x="0" y="0"/>
                </a:lnTo>
                <a:lnTo>
                  <a:pt x="0" y="1941502"/>
                </a:lnTo>
                <a:lnTo>
                  <a:pt x="2705263" y="1941502"/>
                </a:lnTo>
                <a:lnTo>
                  <a:pt x="2705263" y="0"/>
                </a:lnTo>
                <a:close/>
              </a:path>
            </a:pathLst>
          </a:custGeom>
          <a:blipFill>
            <a:blip r:embed="rId9"/>
            <a:stretch>
              <a:fillRect l="-269596" t="-24089" r="-9602" b="-17870"/>
            </a:stretch>
          </a:blipFill>
        </p:spPr>
      </p:sp>
      <p:sp>
        <p:nvSpPr>
          <p:cNvPr id="23" name="Freeform 23"/>
          <p:cNvSpPr/>
          <p:nvPr/>
        </p:nvSpPr>
        <p:spPr>
          <a:xfrm>
            <a:off x="12362981" y="3826462"/>
            <a:ext cx="2520388" cy="2490668"/>
          </a:xfrm>
          <a:custGeom>
            <a:avLst/>
            <a:gdLst/>
            <a:ahLst/>
            <a:cxnLst/>
            <a:rect l="l" t="t" r="r" b="b"/>
            <a:pathLst>
              <a:path w="2520388" h="2490668">
                <a:moveTo>
                  <a:pt x="0" y="0"/>
                </a:moveTo>
                <a:lnTo>
                  <a:pt x="2520389" y="0"/>
                </a:lnTo>
                <a:lnTo>
                  <a:pt x="2520389" y="2490668"/>
                </a:lnTo>
                <a:lnTo>
                  <a:pt x="0" y="2490668"/>
                </a:lnTo>
                <a:lnTo>
                  <a:pt x="0" y="0"/>
                </a:lnTo>
                <a:close/>
              </a:path>
            </a:pathLst>
          </a:custGeom>
          <a:blipFill>
            <a:blip r:embed="rId10"/>
            <a:stretch>
              <a:fillRect l="-24603" r="-117552" b="-81964"/>
            </a:stretch>
          </a:blipFill>
        </p:spPr>
      </p:sp>
      <p:sp>
        <p:nvSpPr>
          <p:cNvPr id="24" name="Freeform 24"/>
          <p:cNvSpPr/>
          <p:nvPr/>
        </p:nvSpPr>
        <p:spPr>
          <a:xfrm>
            <a:off x="15583057" y="4258287"/>
            <a:ext cx="2330385" cy="1920508"/>
          </a:xfrm>
          <a:custGeom>
            <a:avLst/>
            <a:gdLst/>
            <a:ahLst/>
            <a:cxnLst/>
            <a:rect l="l" t="t" r="r" b="b"/>
            <a:pathLst>
              <a:path w="2330385" h="1920508">
                <a:moveTo>
                  <a:pt x="0" y="0"/>
                </a:moveTo>
                <a:lnTo>
                  <a:pt x="2330385" y="0"/>
                </a:lnTo>
                <a:lnTo>
                  <a:pt x="2330385" y="1920508"/>
                </a:lnTo>
                <a:lnTo>
                  <a:pt x="0" y="1920508"/>
                </a:lnTo>
                <a:lnTo>
                  <a:pt x="0" y="0"/>
                </a:lnTo>
                <a:close/>
              </a:path>
            </a:pathLst>
          </a:custGeom>
          <a:blipFill>
            <a:blip r:embed="rId11"/>
            <a:stretch>
              <a:fillRect l="-148397" t="-26228" r="-31700" b="-126155"/>
            </a:stretch>
          </a:blipFill>
        </p:spPr>
      </p:sp>
      <p:sp>
        <p:nvSpPr>
          <p:cNvPr id="25" name="Freeform 25"/>
          <p:cNvSpPr/>
          <p:nvPr/>
        </p:nvSpPr>
        <p:spPr>
          <a:xfrm>
            <a:off x="13556620" y="6466701"/>
            <a:ext cx="2750575" cy="1855130"/>
          </a:xfrm>
          <a:custGeom>
            <a:avLst/>
            <a:gdLst/>
            <a:ahLst/>
            <a:cxnLst/>
            <a:rect l="l" t="t" r="r" b="b"/>
            <a:pathLst>
              <a:path w="2750575" h="1855130">
                <a:moveTo>
                  <a:pt x="0" y="0"/>
                </a:moveTo>
                <a:lnTo>
                  <a:pt x="2750575" y="0"/>
                </a:lnTo>
                <a:lnTo>
                  <a:pt x="2750575" y="1855130"/>
                </a:lnTo>
                <a:lnTo>
                  <a:pt x="0" y="1855130"/>
                </a:lnTo>
                <a:lnTo>
                  <a:pt x="0" y="0"/>
                </a:lnTo>
                <a:close/>
              </a:path>
            </a:pathLst>
          </a:custGeom>
          <a:blipFill>
            <a:blip r:embed="rId10"/>
            <a:stretch>
              <a:fillRect l="-82407" t="-140582" r="-55912" b="-21808"/>
            </a:stretch>
          </a:blipFill>
        </p:spPr>
      </p:sp>
      <p:sp>
        <p:nvSpPr>
          <p:cNvPr id="26" name="AutoShape 26"/>
          <p:cNvSpPr/>
          <p:nvPr/>
        </p:nvSpPr>
        <p:spPr>
          <a:xfrm flipV="1">
            <a:off x="11787700" y="5660003"/>
            <a:ext cx="652284" cy="13643"/>
          </a:xfrm>
          <a:prstGeom prst="line">
            <a:avLst/>
          </a:prstGeom>
          <a:ln w="38100" cap="flat">
            <a:solidFill>
              <a:srgbClr val="074449"/>
            </a:solidFill>
            <a:prstDash val="solid"/>
            <a:headEnd type="none" w="sm" len="sm"/>
            <a:tailEnd type="triangle" w="lg" len="med"/>
          </a:ln>
        </p:spPr>
      </p:sp>
      <p:sp>
        <p:nvSpPr>
          <p:cNvPr id="27" name="AutoShape 27"/>
          <p:cNvSpPr/>
          <p:nvPr/>
        </p:nvSpPr>
        <p:spPr>
          <a:xfrm flipV="1">
            <a:off x="14817093" y="5627314"/>
            <a:ext cx="652284" cy="13643"/>
          </a:xfrm>
          <a:prstGeom prst="line">
            <a:avLst/>
          </a:prstGeom>
          <a:ln w="38100" cap="flat">
            <a:solidFill>
              <a:srgbClr val="074449"/>
            </a:solidFill>
            <a:prstDash val="solid"/>
            <a:headEnd type="none" w="sm" len="sm"/>
            <a:tailEnd type="triangle" w="lg" len="med"/>
          </a:ln>
        </p:spPr>
      </p:sp>
      <p:sp>
        <p:nvSpPr>
          <p:cNvPr id="28" name="AutoShape 28"/>
          <p:cNvSpPr/>
          <p:nvPr/>
        </p:nvSpPr>
        <p:spPr>
          <a:xfrm flipH="1" flipV="1">
            <a:off x="13047906" y="7900482"/>
            <a:ext cx="652427" cy="0"/>
          </a:xfrm>
          <a:prstGeom prst="line">
            <a:avLst/>
          </a:prstGeom>
          <a:ln w="38100" cap="flat">
            <a:solidFill>
              <a:srgbClr val="074449"/>
            </a:solidFill>
            <a:prstDash val="solid"/>
            <a:headEnd type="none" w="sm" len="sm"/>
            <a:tailEnd type="triangle" w="lg" len="med"/>
          </a:ln>
        </p:spPr>
      </p:sp>
      <p:sp>
        <p:nvSpPr>
          <p:cNvPr id="29" name="AutoShape 29"/>
          <p:cNvSpPr/>
          <p:nvPr/>
        </p:nvSpPr>
        <p:spPr>
          <a:xfrm flipH="1">
            <a:off x="15764867" y="6446908"/>
            <a:ext cx="411122" cy="791459"/>
          </a:xfrm>
          <a:prstGeom prst="line">
            <a:avLst/>
          </a:prstGeom>
          <a:ln w="38100" cap="flat">
            <a:solidFill>
              <a:srgbClr val="074449"/>
            </a:solidFill>
            <a:prstDash val="solid"/>
            <a:headEnd type="none" w="sm" len="sm"/>
            <a:tailEnd type="triangle" w="lg" len="med"/>
          </a:ln>
        </p:spPr>
      </p:sp>
      <p:sp>
        <p:nvSpPr>
          <p:cNvPr id="30" name="TextBox 30"/>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11</a:t>
            </a:r>
          </a:p>
        </p:txBody>
      </p:sp>
      <p:sp>
        <p:nvSpPr>
          <p:cNvPr id="31" name="TextBox 31"/>
          <p:cNvSpPr txBox="1"/>
          <p:nvPr/>
        </p:nvSpPr>
        <p:spPr>
          <a:xfrm>
            <a:off x="4267664" y="2431076"/>
            <a:ext cx="9752672" cy="536180"/>
          </a:xfrm>
          <a:prstGeom prst="rect">
            <a:avLst/>
          </a:prstGeom>
        </p:spPr>
        <p:txBody>
          <a:bodyPr lIns="0" tIns="0" rIns="0" bIns="0" rtlCol="0" anchor="t">
            <a:spAutoFit/>
          </a:bodyPr>
          <a:lstStyle/>
          <a:p>
            <a:pPr algn="ctr">
              <a:lnSpc>
                <a:spcPts val="3826"/>
              </a:lnSpc>
            </a:pPr>
            <a:r>
              <a:rPr lang="en-US" sz="3644" b="1">
                <a:solidFill>
                  <a:srgbClr val="074449"/>
                </a:solidFill>
                <a:latin typeface="Poppins Bold"/>
                <a:ea typeface="Poppins Bold"/>
                <a:cs typeface="Poppins Bold"/>
                <a:sym typeface="Poppins Bold"/>
              </a:rPr>
              <a:t>PENGUJIAN AKTIVITAS ANTIBAKTERI</a:t>
            </a:r>
          </a:p>
        </p:txBody>
      </p:sp>
      <p:sp>
        <p:nvSpPr>
          <p:cNvPr id="32" name="TextBox 32"/>
          <p:cNvSpPr txBox="1"/>
          <p:nvPr/>
        </p:nvSpPr>
        <p:spPr>
          <a:xfrm>
            <a:off x="748251" y="3837231"/>
            <a:ext cx="6827434" cy="8998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Larutan ekstrak diencerkan menggunakan pelarut DMSO</a:t>
            </a:r>
          </a:p>
          <a:p>
            <a:pPr algn="just">
              <a:lnSpc>
                <a:spcPts val="2380"/>
              </a:lnSpc>
            </a:pPr>
            <a:r>
              <a:rPr lang="en-US" sz="1700">
                <a:solidFill>
                  <a:srgbClr val="000000"/>
                </a:solidFill>
                <a:latin typeface="Poppins"/>
                <a:ea typeface="Poppins"/>
                <a:cs typeface="Poppins"/>
                <a:sym typeface="Poppins"/>
              </a:rPr>
              <a:t>dengan varian konsentrasi:</a:t>
            </a:r>
          </a:p>
          <a:p>
            <a:pPr algn="just">
              <a:lnSpc>
                <a:spcPts val="2380"/>
              </a:lnSpc>
            </a:pPr>
            <a:r>
              <a:rPr lang="en-US" sz="1700">
                <a:solidFill>
                  <a:srgbClr val="000000"/>
                </a:solidFill>
                <a:latin typeface="Poppins"/>
                <a:ea typeface="Poppins"/>
                <a:cs typeface="Poppins"/>
                <a:sym typeface="Poppins"/>
              </a:rPr>
              <a:t>500 mg/mL, 400 mg/mL, 300 mg/mL</a:t>
            </a:r>
          </a:p>
        </p:txBody>
      </p:sp>
      <p:sp>
        <p:nvSpPr>
          <p:cNvPr id="33" name="TextBox 33"/>
          <p:cNvSpPr txBox="1"/>
          <p:nvPr/>
        </p:nvSpPr>
        <p:spPr>
          <a:xfrm>
            <a:off x="748251" y="3395881"/>
            <a:ext cx="7343788"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Pembuatan Larutan Konsentrasi Ekstrak Uji</a:t>
            </a:r>
          </a:p>
        </p:txBody>
      </p:sp>
      <p:sp>
        <p:nvSpPr>
          <p:cNvPr id="34" name="TextBox 34"/>
          <p:cNvSpPr txBox="1"/>
          <p:nvPr/>
        </p:nvSpPr>
        <p:spPr>
          <a:xfrm>
            <a:off x="748251" y="5416763"/>
            <a:ext cx="6062114" cy="6045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kontrol positif: antibiotik ciprofloxatin</a:t>
            </a:r>
          </a:p>
          <a:p>
            <a:pPr algn="just">
              <a:lnSpc>
                <a:spcPts val="2380"/>
              </a:lnSpc>
            </a:pPr>
            <a:r>
              <a:rPr lang="en-US" sz="1700">
                <a:solidFill>
                  <a:srgbClr val="000000"/>
                </a:solidFill>
                <a:latin typeface="Poppins"/>
                <a:ea typeface="Poppins"/>
                <a:cs typeface="Poppins"/>
                <a:sym typeface="Poppins"/>
              </a:rPr>
              <a:t>Kontrol negatif: dimetil sulfoksida (DMSO)</a:t>
            </a:r>
          </a:p>
        </p:txBody>
      </p:sp>
      <p:sp>
        <p:nvSpPr>
          <p:cNvPr id="35" name="TextBox 35"/>
          <p:cNvSpPr txBox="1"/>
          <p:nvPr/>
        </p:nvSpPr>
        <p:spPr>
          <a:xfrm>
            <a:off x="748251" y="4975413"/>
            <a:ext cx="6450959"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Pembuatan Kontrol Positif &amp; Negatif</a:t>
            </a:r>
          </a:p>
        </p:txBody>
      </p:sp>
      <p:sp>
        <p:nvSpPr>
          <p:cNvPr id="36" name="TextBox 36"/>
          <p:cNvSpPr txBox="1"/>
          <p:nvPr/>
        </p:nvSpPr>
        <p:spPr>
          <a:xfrm>
            <a:off x="748251" y="6765675"/>
            <a:ext cx="7343788" cy="6045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Pengukuran diameter zona hambat menggunakan jangka sorong,</a:t>
            </a:r>
          </a:p>
          <a:p>
            <a:pPr algn="just">
              <a:lnSpc>
                <a:spcPts val="2380"/>
              </a:lnSpc>
            </a:pPr>
            <a:r>
              <a:rPr lang="en-US" sz="1700">
                <a:solidFill>
                  <a:srgbClr val="000000"/>
                </a:solidFill>
                <a:latin typeface="Poppins"/>
                <a:ea typeface="Poppins"/>
                <a:cs typeface="Poppins"/>
                <a:sym typeface="Poppins"/>
              </a:rPr>
              <a:t>data diambil dari tiga kali perlakuan.</a:t>
            </a:r>
          </a:p>
        </p:txBody>
      </p:sp>
      <p:sp>
        <p:nvSpPr>
          <p:cNvPr id="37" name="TextBox 37"/>
          <p:cNvSpPr txBox="1"/>
          <p:nvPr/>
        </p:nvSpPr>
        <p:spPr>
          <a:xfrm>
            <a:off x="748251" y="6278507"/>
            <a:ext cx="6450959"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Penentuan Diameter Zona Hambat</a:t>
            </a:r>
          </a:p>
        </p:txBody>
      </p:sp>
      <p:sp>
        <p:nvSpPr>
          <p:cNvPr id="38" name="TextBox 38"/>
          <p:cNvSpPr txBox="1"/>
          <p:nvPr/>
        </p:nvSpPr>
        <p:spPr>
          <a:xfrm>
            <a:off x="748251" y="8143162"/>
            <a:ext cx="7591280" cy="604569"/>
          </a:xfrm>
          <a:prstGeom prst="rect">
            <a:avLst/>
          </a:prstGeom>
        </p:spPr>
        <p:txBody>
          <a:bodyPr lIns="0" tIns="0" rIns="0" bIns="0" rtlCol="0" anchor="t">
            <a:spAutoFit/>
          </a:bodyPr>
          <a:lstStyle/>
          <a:p>
            <a:pPr algn="just">
              <a:lnSpc>
                <a:spcPts val="2380"/>
              </a:lnSpc>
            </a:pPr>
            <a:r>
              <a:rPr lang="en-US" sz="1700">
                <a:solidFill>
                  <a:srgbClr val="000000"/>
                </a:solidFill>
                <a:latin typeface="Poppins"/>
                <a:ea typeface="Poppins"/>
                <a:cs typeface="Poppins"/>
                <a:sym typeface="Poppins"/>
              </a:rPr>
              <a:t>Analisis senyawa menggunakan Kromatografi Lapis Tipis (KLT),</a:t>
            </a:r>
          </a:p>
          <a:p>
            <a:pPr algn="just">
              <a:lnSpc>
                <a:spcPts val="2380"/>
              </a:lnSpc>
            </a:pPr>
            <a:r>
              <a:rPr lang="en-US" sz="1700">
                <a:solidFill>
                  <a:srgbClr val="000000"/>
                </a:solidFill>
                <a:latin typeface="Poppins"/>
                <a:ea typeface="Poppins"/>
                <a:cs typeface="Poppins"/>
                <a:sym typeface="Poppins"/>
              </a:rPr>
              <a:t>untuk mendapatkan profil golongan senyawa kimia yang terkandung.</a:t>
            </a:r>
          </a:p>
        </p:txBody>
      </p:sp>
      <p:sp>
        <p:nvSpPr>
          <p:cNvPr id="39" name="TextBox 39"/>
          <p:cNvSpPr txBox="1"/>
          <p:nvPr/>
        </p:nvSpPr>
        <p:spPr>
          <a:xfrm>
            <a:off x="748251" y="7655994"/>
            <a:ext cx="7124713"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Analisis Golongan Senyawa Kimia Ekstrak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523" y="9245645"/>
            <a:ext cx="18493047" cy="1041355"/>
            <a:chOff x="0" y="0"/>
            <a:chExt cx="4870597" cy="274266"/>
          </a:xfrm>
        </p:grpSpPr>
        <p:sp>
          <p:nvSpPr>
            <p:cNvPr id="3" name="Freeform 3"/>
            <p:cNvSpPr/>
            <p:nvPr/>
          </p:nvSpPr>
          <p:spPr>
            <a:xfrm>
              <a:off x="0" y="0"/>
              <a:ext cx="4870597" cy="274266"/>
            </a:xfrm>
            <a:custGeom>
              <a:avLst/>
              <a:gdLst/>
              <a:ahLst/>
              <a:cxnLst/>
              <a:rect l="l" t="t" r="r" b="b"/>
              <a:pathLst>
                <a:path w="4870597" h="274266">
                  <a:moveTo>
                    <a:pt x="0" y="0"/>
                  </a:moveTo>
                  <a:lnTo>
                    <a:pt x="4870597" y="0"/>
                  </a:lnTo>
                  <a:lnTo>
                    <a:pt x="4870597" y="274266"/>
                  </a:lnTo>
                  <a:lnTo>
                    <a:pt x="0" y="274266"/>
                  </a:lnTo>
                  <a:close/>
                </a:path>
              </a:pathLst>
            </a:custGeom>
            <a:solidFill>
              <a:srgbClr val="074449"/>
            </a:solidFill>
          </p:spPr>
        </p:sp>
        <p:sp>
          <p:nvSpPr>
            <p:cNvPr id="4" name="TextBox 4"/>
            <p:cNvSpPr txBox="1"/>
            <p:nvPr/>
          </p:nvSpPr>
          <p:spPr>
            <a:xfrm>
              <a:off x="0" y="-38100"/>
              <a:ext cx="4870597"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sp>
        <p:nvSpPr>
          <p:cNvPr id="6" name="TextBox 6"/>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12</a:t>
            </a:r>
          </a:p>
        </p:txBody>
      </p:sp>
      <p:sp>
        <p:nvSpPr>
          <p:cNvPr id="7" name="TextBox 7"/>
          <p:cNvSpPr txBox="1"/>
          <p:nvPr/>
        </p:nvSpPr>
        <p:spPr>
          <a:xfrm>
            <a:off x="5809863" y="3004080"/>
            <a:ext cx="6668275" cy="895325"/>
          </a:xfrm>
          <a:prstGeom prst="rect">
            <a:avLst/>
          </a:prstGeom>
        </p:spPr>
        <p:txBody>
          <a:bodyPr lIns="0" tIns="0" rIns="0" bIns="0" rtlCol="0" anchor="t">
            <a:spAutoFit/>
          </a:bodyPr>
          <a:lstStyle/>
          <a:p>
            <a:pPr algn="l">
              <a:lnSpc>
                <a:spcPts val="6300"/>
              </a:lnSpc>
            </a:pPr>
            <a:r>
              <a:rPr lang="en-US" sz="6000" b="1">
                <a:solidFill>
                  <a:srgbClr val="FDB813"/>
                </a:solidFill>
                <a:latin typeface="Poppins Bold"/>
                <a:ea typeface="Poppins Bold"/>
                <a:cs typeface="Poppins Bold"/>
                <a:sym typeface="Poppins Bold"/>
              </a:rPr>
              <a:t>ANALISIS DATA</a:t>
            </a:r>
          </a:p>
        </p:txBody>
      </p:sp>
      <p:grpSp>
        <p:nvGrpSpPr>
          <p:cNvPr id="8" name="Group 8"/>
          <p:cNvGrpSpPr/>
          <p:nvPr/>
        </p:nvGrpSpPr>
        <p:grpSpPr>
          <a:xfrm>
            <a:off x="2867424" y="4318505"/>
            <a:ext cx="12553153" cy="3058375"/>
            <a:chOff x="0" y="0"/>
            <a:chExt cx="2137363" cy="520734"/>
          </a:xfrm>
        </p:grpSpPr>
        <p:sp>
          <p:nvSpPr>
            <p:cNvPr id="9" name="Freeform 9"/>
            <p:cNvSpPr/>
            <p:nvPr/>
          </p:nvSpPr>
          <p:spPr>
            <a:xfrm>
              <a:off x="0" y="0"/>
              <a:ext cx="2137363" cy="520734"/>
            </a:xfrm>
            <a:custGeom>
              <a:avLst/>
              <a:gdLst/>
              <a:ahLst/>
              <a:cxnLst/>
              <a:rect l="l" t="t" r="r" b="b"/>
              <a:pathLst>
                <a:path w="2137363" h="520734">
                  <a:moveTo>
                    <a:pt x="12335" y="0"/>
                  </a:moveTo>
                  <a:lnTo>
                    <a:pt x="2125028" y="0"/>
                  </a:lnTo>
                  <a:cubicBezTo>
                    <a:pt x="2128300" y="0"/>
                    <a:pt x="2131437" y="1300"/>
                    <a:pt x="2133750" y="3613"/>
                  </a:cubicBezTo>
                  <a:cubicBezTo>
                    <a:pt x="2136063" y="5926"/>
                    <a:pt x="2137363" y="9063"/>
                    <a:pt x="2137363" y="12335"/>
                  </a:cubicBezTo>
                  <a:lnTo>
                    <a:pt x="2137363" y="508400"/>
                  </a:lnTo>
                  <a:cubicBezTo>
                    <a:pt x="2137363" y="515212"/>
                    <a:pt x="2131841" y="520734"/>
                    <a:pt x="2125028" y="520734"/>
                  </a:cubicBezTo>
                  <a:lnTo>
                    <a:pt x="12335" y="520734"/>
                  </a:lnTo>
                  <a:cubicBezTo>
                    <a:pt x="5522" y="520734"/>
                    <a:pt x="0" y="515212"/>
                    <a:pt x="0" y="508400"/>
                  </a:cubicBezTo>
                  <a:lnTo>
                    <a:pt x="0" y="12335"/>
                  </a:lnTo>
                  <a:cubicBezTo>
                    <a:pt x="0" y="5522"/>
                    <a:pt x="5522" y="0"/>
                    <a:pt x="12335" y="0"/>
                  </a:cubicBezTo>
                  <a:close/>
                </a:path>
              </a:pathLst>
            </a:custGeom>
            <a:solidFill>
              <a:srgbClr val="074449"/>
            </a:solidFill>
          </p:spPr>
        </p:sp>
        <p:sp>
          <p:nvSpPr>
            <p:cNvPr id="10" name="TextBox 10"/>
            <p:cNvSpPr txBox="1"/>
            <p:nvPr/>
          </p:nvSpPr>
          <p:spPr>
            <a:xfrm>
              <a:off x="0" y="-38100"/>
              <a:ext cx="2137363" cy="558834"/>
            </a:xfrm>
            <a:prstGeom prst="rect">
              <a:avLst/>
            </a:prstGeom>
          </p:spPr>
          <p:txBody>
            <a:bodyPr lIns="78580" tIns="78580" rIns="78580" bIns="78580" rtlCol="0" anchor="ctr"/>
            <a:lstStyle/>
            <a:p>
              <a:pPr algn="ctr">
                <a:lnSpc>
                  <a:spcPts val="2660"/>
                </a:lnSpc>
                <a:spcBef>
                  <a:spcPct val="0"/>
                </a:spcBef>
              </a:pPr>
              <a:endParaRPr/>
            </a:p>
          </p:txBody>
        </p:sp>
      </p:grpSp>
      <p:sp>
        <p:nvSpPr>
          <p:cNvPr id="11" name="Freeform 11"/>
          <p:cNvSpPr/>
          <p:nvPr/>
        </p:nvSpPr>
        <p:spPr>
          <a:xfrm>
            <a:off x="3713262" y="4887555"/>
            <a:ext cx="1324270" cy="1324270"/>
          </a:xfrm>
          <a:custGeom>
            <a:avLst/>
            <a:gdLst/>
            <a:ahLst/>
            <a:cxnLst/>
            <a:rect l="l" t="t" r="r" b="b"/>
            <a:pathLst>
              <a:path w="1324270" h="1324270">
                <a:moveTo>
                  <a:pt x="0" y="0"/>
                </a:moveTo>
                <a:lnTo>
                  <a:pt x="1324270" y="0"/>
                </a:lnTo>
                <a:lnTo>
                  <a:pt x="1324270" y="1324270"/>
                </a:lnTo>
                <a:lnTo>
                  <a:pt x="0" y="1324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5407493" y="4763730"/>
            <a:ext cx="9555862" cy="2101250"/>
          </a:xfrm>
          <a:prstGeom prst="rect">
            <a:avLst/>
          </a:prstGeom>
        </p:spPr>
        <p:txBody>
          <a:bodyPr lIns="0" tIns="0" rIns="0" bIns="0" rtlCol="0" anchor="t">
            <a:spAutoFit/>
          </a:bodyPr>
          <a:lstStyle/>
          <a:p>
            <a:pPr algn="just">
              <a:lnSpc>
                <a:spcPts val="3351"/>
              </a:lnSpc>
            </a:pPr>
            <a:r>
              <a:rPr lang="en-US" sz="2393">
                <a:solidFill>
                  <a:srgbClr val="FFFFFF"/>
                </a:solidFill>
                <a:latin typeface="Poppins"/>
                <a:ea typeface="Poppins"/>
                <a:cs typeface="Poppins"/>
                <a:sym typeface="Poppins"/>
              </a:rPr>
              <a:t>Data pengukuran diameter hambat ekstrak dianalisis secara statistik menggunakan SPSS 16.0 dengan metode One Way Analysis of Variance (ANOVA) dilanjutkan dengan uji Post Hoc Tukey untuk mengetahui perbedaan signifikan masing-masing pengujian terhadap perbedaan perlakuan.</a:t>
            </a:r>
          </a:p>
        </p:txBody>
      </p:sp>
      <p:grpSp>
        <p:nvGrpSpPr>
          <p:cNvPr id="13" name="Group 13"/>
          <p:cNvGrpSpPr/>
          <p:nvPr/>
        </p:nvGrpSpPr>
        <p:grpSpPr>
          <a:xfrm>
            <a:off x="-153785" y="-3027283"/>
            <a:ext cx="18595570" cy="5179520"/>
            <a:chOff x="0" y="0"/>
            <a:chExt cx="24794093" cy="6906027"/>
          </a:xfrm>
        </p:grpSpPr>
        <p:grpSp>
          <p:nvGrpSpPr>
            <p:cNvPr id="14" name="Group 14"/>
            <p:cNvGrpSpPr/>
            <p:nvPr/>
          </p:nvGrpSpPr>
          <p:grpSpPr>
            <a:xfrm>
              <a:off x="0" y="3884527"/>
              <a:ext cx="24794093" cy="3021500"/>
              <a:chOff x="0" y="0"/>
              <a:chExt cx="4897599" cy="596840"/>
            </a:xfrm>
          </p:grpSpPr>
          <p:sp>
            <p:nvSpPr>
              <p:cNvPr id="15" name="Freeform 15"/>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6" name="TextBox 16"/>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4">
                <a:alphaModFix amt="25000"/>
              </a:blip>
              <a:stretch>
                <a:fillRect t="-87595" b="-79706"/>
              </a:stretch>
            </a:blipFill>
          </p:spPr>
        </p:sp>
        <p:grpSp>
          <p:nvGrpSpPr>
            <p:cNvPr id="18" name="Group 18"/>
            <p:cNvGrpSpPr/>
            <p:nvPr/>
          </p:nvGrpSpPr>
          <p:grpSpPr>
            <a:xfrm>
              <a:off x="85437" y="4036377"/>
              <a:ext cx="24623218" cy="305350"/>
              <a:chOff x="0" y="0"/>
              <a:chExt cx="4863846" cy="60316"/>
            </a:xfrm>
          </p:grpSpPr>
          <p:sp>
            <p:nvSpPr>
              <p:cNvPr id="19" name="Freeform 19"/>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20" name="TextBox 20"/>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5">
                <a:extLst>
                  <a:ext uri="{96DAC541-7B7A-43D3-8B79-37D633B846F1}">
                    <asvg:svgBlip xmlns:asvg="http://schemas.microsoft.com/office/drawing/2016/SVG/main" r:embed="rId6"/>
                  </a:ext>
                </a:extLst>
              </a:blip>
              <a:stretch>
                <a:fillRect b="-33236"/>
              </a:stretch>
            </a:blipFill>
          </p:spPr>
        </p:sp>
        <p:sp>
          <p:nvSpPr>
            <p:cNvPr id="22" name="Freeform 22"/>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7"/>
              <a:stretch>
                <a:fillRect/>
              </a:stretch>
            </a:blipFill>
          </p:spPr>
        </p:sp>
        <p:sp>
          <p:nvSpPr>
            <p:cNvPr id="23" name="TextBox 23"/>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92" y="9245645"/>
            <a:ext cx="18441785" cy="1041355"/>
            <a:chOff x="0" y="0"/>
            <a:chExt cx="4857096" cy="274266"/>
          </a:xfrm>
        </p:grpSpPr>
        <p:sp>
          <p:nvSpPr>
            <p:cNvPr id="3" name="Freeform 3"/>
            <p:cNvSpPr/>
            <p:nvPr/>
          </p:nvSpPr>
          <p:spPr>
            <a:xfrm>
              <a:off x="0" y="0"/>
              <a:ext cx="4857096" cy="274266"/>
            </a:xfrm>
            <a:custGeom>
              <a:avLst/>
              <a:gdLst/>
              <a:ahLst/>
              <a:cxnLst/>
              <a:rect l="l" t="t" r="r" b="b"/>
              <a:pathLst>
                <a:path w="4857096" h="274266">
                  <a:moveTo>
                    <a:pt x="0" y="0"/>
                  </a:moveTo>
                  <a:lnTo>
                    <a:pt x="4857096" y="0"/>
                  </a:lnTo>
                  <a:lnTo>
                    <a:pt x="4857096" y="274266"/>
                  </a:lnTo>
                  <a:lnTo>
                    <a:pt x="0" y="274266"/>
                  </a:lnTo>
                  <a:close/>
                </a:path>
              </a:pathLst>
            </a:custGeom>
            <a:solidFill>
              <a:srgbClr val="074449"/>
            </a:solidFill>
          </p:spPr>
        </p:sp>
        <p:sp>
          <p:nvSpPr>
            <p:cNvPr id="4" name="TextBox 4"/>
            <p:cNvSpPr txBox="1"/>
            <p:nvPr/>
          </p:nvSpPr>
          <p:spPr>
            <a:xfrm>
              <a:off x="0" y="-38100"/>
              <a:ext cx="4857096"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sp>
        <p:nvSpPr>
          <p:cNvPr id="6" name="Freeform 6"/>
          <p:cNvSpPr/>
          <p:nvPr/>
        </p:nvSpPr>
        <p:spPr>
          <a:xfrm>
            <a:off x="650935" y="529858"/>
            <a:ext cx="1201890" cy="1206408"/>
          </a:xfrm>
          <a:custGeom>
            <a:avLst/>
            <a:gdLst/>
            <a:ahLst/>
            <a:cxnLst/>
            <a:rect l="l" t="t" r="r" b="b"/>
            <a:pathLst>
              <a:path w="1201890" h="1206408">
                <a:moveTo>
                  <a:pt x="0" y="0"/>
                </a:moveTo>
                <a:lnTo>
                  <a:pt x="1201890" y="0"/>
                </a:lnTo>
                <a:lnTo>
                  <a:pt x="1201890" y="1206409"/>
                </a:lnTo>
                <a:lnTo>
                  <a:pt x="0" y="1206409"/>
                </a:lnTo>
                <a:lnTo>
                  <a:pt x="0" y="0"/>
                </a:lnTo>
                <a:close/>
              </a:path>
            </a:pathLst>
          </a:custGeom>
          <a:blipFill>
            <a:blip r:embed="rId2"/>
            <a:stretch>
              <a:fillRect/>
            </a:stretch>
          </a:blipFill>
        </p:spPr>
      </p:sp>
      <p:sp>
        <p:nvSpPr>
          <p:cNvPr id="7" name="TextBox 7"/>
          <p:cNvSpPr txBox="1"/>
          <p:nvPr/>
        </p:nvSpPr>
        <p:spPr>
          <a:xfrm>
            <a:off x="2176551" y="713303"/>
            <a:ext cx="4176295" cy="782370"/>
          </a:xfrm>
          <a:prstGeom prst="rect">
            <a:avLst/>
          </a:prstGeom>
        </p:spPr>
        <p:txBody>
          <a:bodyPr lIns="0" tIns="0" rIns="0" bIns="0" rtlCol="0" anchor="t">
            <a:spAutoFit/>
          </a:bodyPr>
          <a:lstStyle/>
          <a:p>
            <a:pPr algn="just">
              <a:lnSpc>
                <a:spcPts val="3079"/>
              </a:lnSpc>
            </a:pPr>
            <a:r>
              <a:rPr lang="en-US" sz="2199" b="1">
                <a:solidFill>
                  <a:srgbClr val="000000"/>
                </a:solidFill>
                <a:latin typeface="Poppins Bold"/>
                <a:ea typeface="Poppins Bold"/>
                <a:cs typeface="Poppins Bold"/>
                <a:sym typeface="Poppins Bold"/>
              </a:rPr>
              <a:t>Universitas </a:t>
            </a:r>
          </a:p>
          <a:p>
            <a:pPr algn="just">
              <a:lnSpc>
                <a:spcPts val="3079"/>
              </a:lnSpc>
            </a:pPr>
            <a:r>
              <a:rPr lang="en-US" sz="2199" b="1">
                <a:solidFill>
                  <a:srgbClr val="000000"/>
                </a:solidFill>
                <a:latin typeface="Poppins Bold"/>
                <a:ea typeface="Poppins Bold"/>
                <a:cs typeface="Poppins Bold"/>
                <a:sym typeface="Poppins Bold"/>
              </a:rPr>
              <a:t>Singaperbangsa Karawang</a:t>
            </a:r>
          </a:p>
        </p:txBody>
      </p:sp>
      <p:sp>
        <p:nvSpPr>
          <p:cNvPr id="8" name="Freeform 8"/>
          <p:cNvSpPr/>
          <p:nvPr/>
        </p:nvSpPr>
        <p:spPr>
          <a:xfrm>
            <a:off x="8509438" y="401524"/>
            <a:ext cx="7511182" cy="8651700"/>
          </a:xfrm>
          <a:custGeom>
            <a:avLst/>
            <a:gdLst/>
            <a:ahLst/>
            <a:cxnLst/>
            <a:rect l="l" t="t" r="r" b="b"/>
            <a:pathLst>
              <a:path w="7511182" h="8651700">
                <a:moveTo>
                  <a:pt x="0" y="0"/>
                </a:moveTo>
                <a:lnTo>
                  <a:pt x="7511183" y="0"/>
                </a:lnTo>
                <a:lnTo>
                  <a:pt x="7511183" y="8651700"/>
                </a:lnTo>
                <a:lnTo>
                  <a:pt x="0" y="8651700"/>
                </a:lnTo>
                <a:lnTo>
                  <a:pt x="0" y="0"/>
                </a:lnTo>
                <a:close/>
              </a:path>
            </a:pathLst>
          </a:custGeom>
          <a:blipFill>
            <a:blip r:embed="rId3"/>
            <a:stretch>
              <a:fillRect t="-444"/>
            </a:stretch>
          </a:blipFill>
        </p:spPr>
      </p:sp>
      <p:sp>
        <p:nvSpPr>
          <p:cNvPr id="9" name="TextBox 9"/>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13</a:t>
            </a:r>
          </a:p>
        </p:txBody>
      </p:sp>
      <p:sp>
        <p:nvSpPr>
          <p:cNvPr id="10" name="TextBox 10"/>
          <p:cNvSpPr txBox="1"/>
          <p:nvPr/>
        </p:nvSpPr>
        <p:spPr>
          <a:xfrm>
            <a:off x="2176551" y="4094346"/>
            <a:ext cx="4987560" cy="2495476"/>
          </a:xfrm>
          <a:prstGeom prst="rect">
            <a:avLst/>
          </a:prstGeom>
        </p:spPr>
        <p:txBody>
          <a:bodyPr lIns="0" tIns="0" rIns="0" bIns="0" rtlCol="0" anchor="t">
            <a:spAutoFit/>
          </a:bodyPr>
          <a:lstStyle/>
          <a:p>
            <a:pPr algn="l">
              <a:lnSpc>
                <a:spcPts val="6300"/>
              </a:lnSpc>
            </a:pPr>
            <a:r>
              <a:rPr lang="en-US" sz="6000" b="1">
                <a:solidFill>
                  <a:srgbClr val="074449"/>
                </a:solidFill>
                <a:latin typeface="Poppins Semi-Bold"/>
                <a:ea typeface="Poppins Semi-Bold"/>
                <a:cs typeface="Poppins Semi-Bold"/>
                <a:sym typeface="Poppins Semi-Bold"/>
              </a:rPr>
              <a:t>JADWAL RENCANA PENELITIAN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416" y="9245645"/>
            <a:ext cx="18646832" cy="1041355"/>
            <a:chOff x="0" y="0"/>
            <a:chExt cx="4911100" cy="274266"/>
          </a:xfrm>
        </p:grpSpPr>
        <p:sp>
          <p:nvSpPr>
            <p:cNvPr id="3" name="Freeform 3"/>
            <p:cNvSpPr/>
            <p:nvPr/>
          </p:nvSpPr>
          <p:spPr>
            <a:xfrm>
              <a:off x="0" y="0"/>
              <a:ext cx="4911100" cy="274266"/>
            </a:xfrm>
            <a:custGeom>
              <a:avLst/>
              <a:gdLst/>
              <a:ahLst/>
              <a:cxnLst/>
              <a:rect l="l" t="t" r="r" b="b"/>
              <a:pathLst>
                <a:path w="4911100" h="274266">
                  <a:moveTo>
                    <a:pt x="0" y="0"/>
                  </a:moveTo>
                  <a:lnTo>
                    <a:pt x="4911100" y="0"/>
                  </a:lnTo>
                  <a:lnTo>
                    <a:pt x="4911100" y="274266"/>
                  </a:lnTo>
                  <a:lnTo>
                    <a:pt x="0" y="274266"/>
                  </a:lnTo>
                  <a:close/>
                </a:path>
              </a:pathLst>
            </a:custGeom>
            <a:solidFill>
              <a:srgbClr val="074449"/>
            </a:solidFill>
          </p:spPr>
        </p:sp>
        <p:sp>
          <p:nvSpPr>
            <p:cNvPr id="4" name="TextBox 4"/>
            <p:cNvSpPr txBox="1"/>
            <p:nvPr/>
          </p:nvSpPr>
          <p:spPr>
            <a:xfrm>
              <a:off x="0" y="-38100"/>
              <a:ext cx="4911100"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flipV="1">
            <a:off x="0" y="9757141"/>
            <a:ext cx="18467416" cy="18705"/>
          </a:xfrm>
          <a:prstGeom prst="line">
            <a:avLst/>
          </a:prstGeom>
          <a:ln w="19050" cap="flat">
            <a:solidFill>
              <a:srgbClr val="FDB813"/>
            </a:solidFill>
            <a:prstDash val="solid"/>
            <a:headEnd type="none" w="sm" len="sm"/>
            <a:tailEnd type="none" w="sm" len="sm"/>
          </a:ln>
        </p:spPr>
      </p:sp>
      <p:sp>
        <p:nvSpPr>
          <p:cNvPr id="6" name="TextBox 6"/>
          <p:cNvSpPr txBox="1"/>
          <p:nvPr/>
        </p:nvSpPr>
        <p:spPr>
          <a:xfrm>
            <a:off x="1847539" y="4376071"/>
            <a:ext cx="14592922" cy="2122278"/>
          </a:xfrm>
          <a:prstGeom prst="rect">
            <a:avLst/>
          </a:prstGeom>
        </p:spPr>
        <p:txBody>
          <a:bodyPr lIns="0" tIns="0" rIns="0" bIns="0" rtlCol="0" anchor="t">
            <a:spAutoFit/>
          </a:bodyPr>
          <a:lstStyle/>
          <a:p>
            <a:pPr algn="ctr">
              <a:lnSpc>
                <a:spcPts val="16371"/>
              </a:lnSpc>
            </a:pPr>
            <a:r>
              <a:rPr lang="en-US" sz="11693" b="1">
                <a:solidFill>
                  <a:srgbClr val="074449"/>
                </a:solidFill>
                <a:latin typeface="Poppins Semi-Bold"/>
                <a:ea typeface="Poppins Semi-Bold"/>
                <a:cs typeface="Poppins Semi-Bold"/>
                <a:sym typeface="Poppins Semi-Bold"/>
              </a:rPr>
              <a:t>TERIMA KASIH</a:t>
            </a:r>
          </a:p>
        </p:txBody>
      </p:sp>
      <p:grpSp>
        <p:nvGrpSpPr>
          <p:cNvPr id="7" name="Group 7"/>
          <p:cNvGrpSpPr/>
          <p:nvPr/>
        </p:nvGrpSpPr>
        <p:grpSpPr>
          <a:xfrm>
            <a:off x="7332805" y="6730421"/>
            <a:ext cx="3622391" cy="523340"/>
            <a:chOff x="0" y="0"/>
            <a:chExt cx="954045" cy="137834"/>
          </a:xfrm>
        </p:grpSpPr>
        <p:sp>
          <p:nvSpPr>
            <p:cNvPr id="8" name="Freeform 8"/>
            <p:cNvSpPr/>
            <p:nvPr/>
          </p:nvSpPr>
          <p:spPr>
            <a:xfrm>
              <a:off x="0" y="0"/>
              <a:ext cx="954045" cy="137834"/>
            </a:xfrm>
            <a:custGeom>
              <a:avLst/>
              <a:gdLst/>
              <a:ahLst/>
              <a:cxnLst/>
              <a:rect l="l" t="t" r="r" b="b"/>
              <a:pathLst>
                <a:path w="954045" h="137834">
                  <a:moveTo>
                    <a:pt x="42745" y="0"/>
                  </a:moveTo>
                  <a:lnTo>
                    <a:pt x="911301" y="0"/>
                  </a:lnTo>
                  <a:cubicBezTo>
                    <a:pt x="934908" y="0"/>
                    <a:pt x="954045" y="19138"/>
                    <a:pt x="954045" y="42745"/>
                  </a:cubicBezTo>
                  <a:lnTo>
                    <a:pt x="954045" y="95090"/>
                  </a:lnTo>
                  <a:cubicBezTo>
                    <a:pt x="954045" y="118697"/>
                    <a:pt x="934908" y="137834"/>
                    <a:pt x="911301" y="137834"/>
                  </a:cubicBezTo>
                  <a:lnTo>
                    <a:pt x="42745" y="137834"/>
                  </a:lnTo>
                  <a:cubicBezTo>
                    <a:pt x="19138" y="137834"/>
                    <a:pt x="0" y="118697"/>
                    <a:pt x="0" y="95090"/>
                  </a:cubicBezTo>
                  <a:lnTo>
                    <a:pt x="0" y="42745"/>
                  </a:lnTo>
                  <a:cubicBezTo>
                    <a:pt x="0" y="19138"/>
                    <a:pt x="19138" y="0"/>
                    <a:pt x="42745" y="0"/>
                  </a:cubicBezTo>
                  <a:close/>
                </a:path>
              </a:pathLst>
            </a:custGeom>
            <a:solidFill>
              <a:srgbClr val="FDB813"/>
            </a:solidFill>
            <a:ln w="19050" cap="sq">
              <a:solidFill>
                <a:srgbClr val="074449"/>
              </a:solidFill>
              <a:prstDash val="solid"/>
              <a:miter/>
            </a:ln>
          </p:spPr>
        </p:sp>
        <p:sp>
          <p:nvSpPr>
            <p:cNvPr id="9" name="TextBox 9"/>
            <p:cNvSpPr txBox="1"/>
            <p:nvPr/>
          </p:nvSpPr>
          <p:spPr>
            <a:xfrm>
              <a:off x="0" y="-38100"/>
              <a:ext cx="954045" cy="175934"/>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7528883" y="6774603"/>
            <a:ext cx="3230233" cy="368350"/>
          </a:xfrm>
          <a:prstGeom prst="rect">
            <a:avLst/>
          </a:prstGeom>
        </p:spPr>
        <p:txBody>
          <a:bodyPr lIns="0" tIns="0" rIns="0" bIns="0" rtlCol="0" anchor="t">
            <a:spAutoFit/>
          </a:bodyPr>
          <a:lstStyle/>
          <a:p>
            <a:pPr algn="ctr">
              <a:lnSpc>
                <a:spcPts val="2800"/>
              </a:lnSpc>
            </a:pPr>
            <a:r>
              <a:rPr lang="en-US" sz="2000" b="1">
                <a:solidFill>
                  <a:srgbClr val="074449"/>
                </a:solidFill>
                <a:latin typeface="Poppins Semi-Bold"/>
                <a:ea typeface="Poppins Semi-Bold"/>
                <a:cs typeface="Poppins Semi-Bold"/>
                <a:sym typeface="Poppins Semi-Bold"/>
              </a:rPr>
              <a:t>- Choerunnisa</a:t>
            </a:r>
          </a:p>
        </p:txBody>
      </p:sp>
      <p:grpSp>
        <p:nvGrpSpPr>
          <p:cNvPr id="11" name="Group 11"/>
          <p:cNvGrpSpPr/>
          <p:nvPr/>
        </p:nvGrpSpPr>
        <p:grpSpPr>
          <a:xfrm>
            <a:off x="-153785" y="-3027283"/>
            <a:ext cx="18595570" cy="5741908"/>
            <a:chOff x="0" y="0"/>
            <a:chExt cx="24794093" cy="7655877"/>
          </a:xfrm>
        </p:grpSpPr>
        <p:grpSp>
          <p:nvGrpSpPr>
            <p:cNvPr id="12" name="Group 12"/>
            <p:cNvGrpSpPr/>
            <p:nvPr/>
          </p:nvGrpSpPr>
          <p:grpSpPr>
            <a:xfrm>
              <a:off x="0" y="4036377"/>
              <a:ext cx="24794093" cy="3021500"/>
              <a:chOff x="0" y="0"/>
              <a:chExt cx="4897599" cy="596840"/>
            </a:xfrm>
          </p:grpSpPr>
          <p:sp>
            <p:nvSpPr>
              <p:cNvPr id="13" name="Freeform 13"/>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4" name="TextBox 14"/>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flipH="1">
              <a:off x="85437" y="0"/>
              <a:ext cx="24589047" cy="7045177"/>
            </a:xfrm>
            <a:custGeom>
              <a:avLst/>
              <a:gdLst/>
              <a:ahLst/>
              <a:cxnLst/>
              <a:rect l="l" t="t" r="r" b="b"/>
              <a:pathLst>
                <a:path w="24589047" h="7045177">
                  <a:moveTo>
                    <a:pt x="24589047" y="0"/>
                  </a:moveTo>
                  <a:lnTo>
                    <a:pt x="0" y="0"/>
                  </a:lnTo>
                  <a:lnTo>
                    <a:pt x="0" y="7045177"/>
                  </a:lnTo>
                  <a:lnTo>
                    <a:pt x="24589047" y="7045177"/>
                  </a:lnTo>
                  <a:lnTo>
                    <a:pt x="24589047" y="0"/>
                  </a:lnTo>
                  <a:close/>
                </a:path>
              </a:pathLst>
            </a:custGeom>
            <a:blipFill>
              <a:blip r:embed="rId2">
                <a:alphaModFix amt="17000"/>
              </a:blip>
              <a:stretch>
                <a:fillRect t="-85733" b="-75885"/>
              </a:stretch>
            </a:blipFill>
          </p:spPr>
        </p:sp>
        <p:grpSp>
          <p:nvGrpSpPr>
            <p:cNvPr id="16" name="Group 16"/>
            <p:cNvGrpSpPr/>
            <p:nvPr/>
          </p:nvGrpSpPr>
          <p:grpSpPr>
            <a:xfrm>
              <a:off x="85437" y="7045177"/>
              <a:ext cx="24623218" cy="610700"/>
              <a:chOff x="0" y="0"/>
              <a:chExt cx="4863846" cy="120632"/>
            </a:xfrm>
          </p:grpSpPr>
          <p:sp>
            <p:nvSpPr>
              <p:cNvPr id="17" name="Freeform 17"/>
              <p:cNvSpPr/>
              <p:nvPr/>
            </p:nvSpPr>
            <p:spPr>
              <a:xfrm>
                <a:off x="0" y="0"/>
                <a:ext cx="4863846" cy="120632"/>
              </a:xfrm>
              <a:custGeom>
                <a:avLst/>
                <a:gdLst/>
                <a:ahLst/>
                <a:cxnLst/>
                <a:rect l="l" t="t" r="r" b="b"/>
                <a:pathLst>
                  <a:path w="4863846" h="120632">
                    <a:moveTo>
                      <a:pt x="0" y="0"/>
                    </a:moveTo>
                    <a:lnTo>
                      <a:pt x="4863846" y="0"/>
                    </a:lnTo>
                    <a:lnTo>
                      <a:pt x="4863846" y="120632"/>
                    </a:lnTo>
                    <a:lnTo>
                      <a:pt x="0" y="120632"/>
                    </a:lnTo>
                    <a:close/>
                  </a:path>
                </a:pathLst>
              </a:custGeom>
              <a:solidFill>
                <a:srgbClr val="FDB813"/>
              </a:solidFill>
            </p:spPr>
          </p:sp>
          <p:sp>
            <p:nvSpPr>
              <p:cNvPr id="18" name="TextBox 18"/>
              <p:cNvSpPr txBox="1"/>
              <p:nvPr/>
            </p:nvSpPr>
            <p:spPr>
              <a:xfrm>
                <a:off x="0" y="-38100"/>
                <a:ext cx="4863846" cy="158732"/>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85437" y="4036377"/>
              <a:ext cx="24623218" cy="305350"/>
              <a:chOff x="0" y="0"/>
              <a:chExt cx="4863846" cy="60316"/>
            </a:xfrm>
          </p:grpSpPr>
          <p:sp>
            <p:nvSpPr>
              <p:cNvPr id="20" name="Freeform 20"/>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21" name="TextBox 21"/>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22"/>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3">
                <a:extLst>
                  <a:ext uri="{96DAC541-7B7A-43D3-8B79-37D633B846F1}">
                    <asvg:svgBlip xmlns:asvg="http://schemas.microsoft.com/office/drawing/2016/SVG/main" r:embed="rId4"/>
                  </a:ext>
                </a:extLst>
              </a:blip>
              <a:stretch>
                <a:fillRect b="-33236"/>
              </a:stretch>
            </a:blipFill>
          </p:spPr>
        </p:sp>
        <p:sp>
          <p:nvSpPr>
            <p:cNvPr id="23" name="Freeform 23"/>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5"/>
              <a:stretch>
                <a:fillRect/>
              </a:stretch>
            </a:blipFill>
          </p:spPr>
        </p:sp>
        <p:sp>
          <p:nvSpPr>
            <p:cNvPr id="24" name="TextBox 24"/>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523" y="9245645"/>
            <a:ext cx="18493047" cy="1041355"/>
            <a:chOff x="0" y="0"/>
            <a:chExt cx="4870597" cy="274266"/>
          </a:xfrm>
        </p:grpSpPr>
        <p:sp>
          <p:nvSpPr>
            <p:cNvPr id="3" name="Freeform 3"/>
            <p:cNvSpPr/>
            <p:nvPr/>
          </p:nvSpPr>
          <p:spPr>
            <a:xfrm>
              <a:off x="0" y="0"/>
              <a:ext cx="4870597" cy="274266"/>
            </a:xfrm>
            <a:custGeom>
              <a:avLst/>
              <a:gdLst/>
              <a:ahLst/>
              <a:cxnLst/>
              <a:rect l="l" t="t" r="r" b="b"/>
              <a:pathLst>
                <a:path w="4870597" h="274266">
                  <a:moveTo>
                    <a:pt x="0" y="0"/>
                  </a:moveTo>
                  <a:lnTo>
                    <a:pt x="4870597" y="0"/>
                  </a:lnTo>
                  <a:lnTo>
                    <a:pt x="4870597" y="274266"/>
                  </a:lnTo>
                  <a:lnTo>
                    <a:pt x="0" y="274266"/>
                  </a:lnTo>
                  <a:close/>
                </a:path>
              </a:pathLst>
            </a:custGeom>
            <a:solidFill>
              <a:srgbClr val="074449"/>
            </a:solidFill>
          </p:spPr>
        </p:sp>
        <p:sp>
          <p:nvSpPr>
            <p:cNvPr id="4" name="TextBox 4"/>
            <p:cNvSpPr txBox="1"/>
            <p:nvPr/>
          </p:nvSpPr>
          <p:spPr>
            <a:xfrm>
              <a:off x="0" y="-38100"/>
              <a:ext cx="4870597"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6"/>
            <a:ext cx="18493047" cy="34325"/>
          </a:xfrm>
          <a:prstGeom prst="line">
            <a:avLst/>
          </a:prstGeom>
          <a:ln w="19050" cap="flat">
            <a:solidFill>
              <a:srgbClr val="FDB813"/>
            </a:solidFill>
            <a:prstDash val="solid"/>
            <a:headEnd type="none" w="sm" len="sm"/>
            <a:tailEnd type="none" w="sm" len="sm"/>
          </a:ln>
        </p:spPr>
      </p:sp>
      <p:grpSp>
        <p:nvGrpSpPr>
          <p:cNvPr id="6" name="Group 6"/>
          <p:cNvGrpSpPr/>
          <p:nvPr/>
        </p:nvGrpSpPr>
        <p:grpSpPr>
          <a:xfrm>
            <a:off x="-307570" y="-3080312"/>
            <a:ext cx="18595570" cy="5179520"/>
            <a:chOff x="0" y="0"/>
            <a:chExt cx="24794093" cy="6906027"/>
          </a:xfrm>
        </p:grpSpPr>
        <p:grpSp>
          <p:nvGrpSpPr>
            <p:cNvPr id="7" name="Group 7"/>
            <p:cNvGrpSpPr/>
            <p:nvPr/>
          </p:nvGrpSpPr>
          <p:grpSpPr>
            <a:xfrm>
              <a:off x="0" y="3884527"/>
              <a:ext cx="24794093" cy="3021500"/>
              <a:chOff x="0" y="0"/>
              <a:chExt cx="4897599" cy="596840"/>
            </a:xfrm>
          </p:grpSpPr>
          <p:sp>
            <p:nvSpPr>
              <p:cNvPr id="8" name="Freeform 8"/>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9" name="TextBox 9"/>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2">
                <a:alphaModFix amt="25000"/>
              </a:blip>
              <a:stretch>
                <a:fillRect t="-87595" b="-79706"/>
              </a:stretch>
            </a:blipFill>
          </p:spPr>
        </p:sp>
        <p:grpSp>
          <p:nvGrpSpPr>
            <p:cNvPr id="11" name="Group 11"/>
            <p:cNvGrpSpPr/>
            <p:nvPr/>
          </p:nvGrpSpPr>
          <p:grpSpPr>
            <a:xfrm>
              <a:off x="85437" y="4036377"/>
              <a:ext cx="24623218" cy="305350"/>
              <a:chOff x="0" y="0"/>
              <a:chExt cx="4863846" cy="60316"/>
            </a:xfrm>
          </p:grpSpPr>
          <p:sp>
            <p:nvSpPr>
              <p:cNvPr id="12" name="Freeform 12"/>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3" name="TextBox 13"/>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3">
                <a:extLst>
                  <a:ext uri="{96DAC541-7B7A-43D3-8B79-37D633B846F1}">
                    <asvg:svgBlip xmlns:asvg="http://schemas.microsoft.com/office/drawing/2016/SVG/main" r:embed="rId4"/>
                  </a:ext>
                </a:extLst>
              </a:blip>
              <a:stretch>
                <a:fillRect b="-33236"/>
              </a:stretch>
            </a:blipFill>
          </p:spPr>
        </p:sp>
        <p:sp>
          <p:nvSpPr>
            <p:cNvPr id="15" name="Freeform 15"/>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5"/>
              <a:stretch>
                <a:fillRect/>
              </a:stretch>
            </a:blipFill>
          </p:spPr>
        </p:sp>
        <p:sp>
          <p:nvSpPr>
            <p:cNvPr id="16" name="TextBox 16"/>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sp>
        <p:nvSpPr>
          <p:cNvPr id="18" name="TextBox 18"/>
          <p:cNvSpPr txBox="1"/>
          <p:nvPr/>
        </p:nvSpPr>
        <p:spPr>
          <a:xfrm>
            <a:off x="5472568" y="2537358"/>
            <a:ext cx="7342864" cy="895325"/>
          </a:xfrm>
          <a:prstGeom prst="rect">
            <a:avLst/>
          </a:prstGeom>
        </p:spPr>
        <p:txBody>
          <a:bodyPr lIns="0" tIns="0" rIns="0" bIns="0" rtlCol="0" anchor="t">
            <a:spAutoFit/>
          </a:bodyPr>
          <a:lstStyle/>
          <a:p>
            <a:pPr algn="ctr">
              <a:lnSpc>
                <a:spcPts val="6300"/>
              </a:lnSpc>
            </a:pPr>
            <a:r>
              <a:rPr lang="en-US" sz="6000" b="1">
                <a:solidFill>
                  <a:srgbClr val="074449"/>
                </a:solidFill>
                <a:latin typeface="Poppins Bold"/>
                <a:ea typeface="Poppins Bold"/>
                <a:cs typeface="Poppins Bold"/>
                <a:sym typeface="Poppins Bold"/>
              </a:rPr>
              <a:t>DAFTAR PUSTAKA</a:t>
            </a:r>
          </a:p>
        </p:txBody>
      </p:sp>
      <p:sp>
        <p:nvSpPr>
          <p:cNvPr id="19" name="TextBox 19"/>
          <p:cNvSpPr txBox="1"/>
          <p:nvPr/>
        </p:nvSpPr>
        <p:spPr>
          <a:xfrm>
            <a:off x="1028700" y="3592404"/>
            <a:ext cx="16230600" cy="5624666"/>
          </a:xfrm>
          <a:prstGeom prst="rect">
            <a:avLst/>
          </a:prstGeom>
        </p:spPr>
        <p:txBody>
          <a:bodyPr lIns="0" tIns="0" rIns="0" bIns="0" rtlCol="0" anchor="t">
            <a:spAutoFit/>
          </a:bodyPr>
          <a:lstStyle/>
          <a:p>
            <a:pPr algn="ctr">
              <a:lnSpc>
                <a:spcPts val="2380"/>
              </a:lnSpc>
            </a:pPr>
            <a:r>
              <a:rPr lang="en-US" sz="1700">
                <a:solidFill>
                  <a:srgbClr val="000000"/>
                </a:solidFill>
                <a:latin typeface="Poppins"/>
                <a:ea typeface="Poppins"/>
                <a:cs typeface="Poppins"/>
                <a:sym typeface="Poppins"/>
              </a:rPr>
              <a:t>Amanati, L. (2014). ‘Uji Bakteri Staphylococcus Aureus Dan Bacillus Cereus Pada Produk Mi Instan Yang Beredar Di Pasaran ( Staphylococcus Aureus And Bacillus Cereus Bacteria Test On Instant Noodle Products At The Market). Berita Litbang Industri, 3(2), pp. 73–80.</a:t>
            </a:r>
          </a:p>
          <a:p>
            <a:pPr algn="ctr">
              <a:lnSpc>
                <a:spcPts val="2380"/>
              </a:lnSpc>
            </a:pPr>
            <a:r>
              <a:rPr lang="en-US" sz="1700">
                <a:solidFill>
                  <a:srgbClr val="000000"/>
                </a:solidFill>
                <a:latin typeface="Poppins"/>
                <a:ea typeface="Poppins"/>
                <a:cs typeface="Poppins"/>
                <a:sym typeface="Poppins"/>
              </a:rPr>
              <a:t>Anggraeni VJ, Yulianti S, Panjaitan RS. 2020. Artikel Review: Fitokimia dan Aktivitas Antibakteri dan Tanaman Mangga (Mangifera indica L). Jurnal Res Pharm Indones Nat. 5(2):102-13.</a:t>
            </a:r>
          </a:p>
          <a:p>
            <a:pPr algn="ctr">
              <a:lnSpc>
                <a:spcPts val="2380"/>
              </a:lnSpc>
            </a:pPr>
            <a:r>
              <a:rPr lang="en-US" sz="1700">
                <a:solidFill>
                  <a:srgbClr val="000000"/>
                </a:solidFill>
                <a:latin typeface="Poppins"/>
                <a:ea typeface="Poppins"/>
                <a:cs typeface="Poppins"/>
                <a:sym typeface="Poppins"/>
              </a:rPr>
              <a:t>Brooks, G. F., J. S. Butel, dan S. A. Morse. 2007. Jewetz, Melnick, &amp; Adelberg's Medical Microbiology (edisi ke-23). Jakarta, Indonesia. Hal. 251-257.</a:t>
            </a:r>
          </a:p>
          <a:p>
            <a:pPr algn="ctr">
              <a:lnSpc>
                <a:spcPts val="2380"/>
              </a:lnSpc>
            </a:pPr>
            <a:r>
              <a:rPr lang="en-US" sz="1700">
                <a:solidFill>
                  <a:srgbClr val="000000"/>
                </a:solidFill>
                <a:latin typeface="Poppins"/>
                <a:ea typeface="Poppins"/>
                <a:cs typeface="Poppins"/>
                <a:sym typeface="Poppins"/>
              </a:rPr>
              <a:t>Departemen Kesehatan RI. 2008. Farmakope Herbal Indonesia, Edisi I. Jakarta: Departemen Kesehatan.</a:t>
            </a:r>
          </a:p>
          <a:p>
            <a:pPr algn="ctr">
              <a:lnSpc>
                <a:spcPts val="2380"/>
              </a:lnSpc>
            </a:pPr>
            <a:r>
              <a:rPr lang="en-US" sz="1700">
                <a:solidFill>
                  <a:srgbClr val="000000"/>
                </a:solidFill>
                <a:latin typeface="Poppins"/>
                <a:ea typeface="Poppins"/>
                <a:cs typeface="Poppins"/>
                <a:sym typeface="Poppins"/>
              </a:rPr>
              <a:t>Departement Kesehatan RI. 1995. Materia Medika Indonesia. Jilid VI. Jakarta: Departemen Kesehatan.</a:t>
            </a:r>
          </a:p>
          <a:p>
            <a:pPr algn="ctr">
              <a:lnSpc>
                <a:spcPts val="2380"/>
              </a:lnSpc>
            </a:pPr>
            <a:r>
              <a:rPr lang="en-US" sz="1700">
                <a:solidFill>
                  <a:srgbClr val="000000"/>
                </a:solidFill>
                <a:latin typeface="Poppins"/>
                <a:ea typeface="Poppins"/>
                <a:cs typeface="Poppins"/>
                <a:sym typeface="Poppins"/>
              </a:rPr>
              <a:t>Departement Kesehatan RI. 2000. Parameter Standar Umum Ekstrak Tumbuhan Obat. Jakarta: Departement Kesehatan.</a:t>
            </a:r>
          </a:p>
          <a:p>
            <a:pPr algn="ctr">
              <a:lnSpc>
                <a:spcPts val="2380"/>
              </a:lnSpc>
            </a:pPr>
            <a:r>
              <a:rPr lang="en-US" sz="1700">
                <a:solidFill>
                  <a:srgbClr val="000000"/>
                </a:solidFill>
                <a:latin typeface="Poppins"/>
                <a:ea typeface="Poppins"/>
                <a:cs typeface="Poppins"/>
                <a:sym typeface="Poppins"/>
              </a:rPr>
              <a:t>Fridayanti, K. D., Komariah, C., &amp; Firdaus, J. (2017). Efek Ekstrak Kulit Mangga (Mangifera indica L.) Arumanis terhadap Lama Perdarahan Mencit Putih Jantan (The Effect of Arumanis Mango (Mangifera indica L.) Peel Extract on the Bleeding Time of White Male Mice). Pustaka Kesehatan, 5(1), 20-24.</a:t>
            </a:r>
          </a:p>
          <a:p>
            <a:pPr algn="ctr">
              <a:lnSpc>
                <a:spcPts val="2380"/>
              </a:lnSpc>
            </a:pPr>
            <a:r>
              <a:rPr lang="en-US" sz="1700">
                <a:solidFill>
                  <a:srgbClr val="000000"/>
                </a:solidFill>
                <a:latin typeface="Poppins"/>
                <a:ea typeface="Poppins"/>
                <a:cs typeface="Poppins"/>
                <a:sym typeface="Poppins"/>
              </a:rPr>
              <a:t>Ginting M, Fatimah Hanum S, Meilani D, Sartika M. 2022. Uji Ekstrak Kulit Buah Mangga Arum Manis dalam Etanol pada Tumbuh Kembang Escherichia coli dan Salmonella typhi. J Indah Sains dan Klin. 3:1–5.</a:t>
            </a:r>
          </a:p>
          <a:p>
            <a:pPr algn="ctr">
              <a:lnSpc>
                <a:spcPts val="2380"/>
              </a:lnSpc>
            </a:pPr>
            <a:r>
              <a:rPr lang="en-US" sz="1700">
                <a:solidFill>
                  <a:srgbClr val="000000"/>
                </a:solidFill>
                <a:latin typeface="Poppins"/>
                <a:ea typeface="Poppins"/>
                <a:cs typeface="Poppins"/>
                <a:sym typeface="Poppins"/>
              </a:rPr>
              <a:t>Indriani, E. and Susanti, N. S. (2017) ‘Flu dan Batuk, Perlukah Antibiotik?. Farmasetika.com. 2(5), p. 5. doi: 10.24198/farmasetika.v2i5.16782.</a:t>
            </a:r>
          </a:p>
          <a:p>
            <a:pPr algn="ctr">
              <a:lnSpc>
                <a:spcPts val="2380"/>
              </a:lnSpc>
            </a:pPr>
            <a:r>
              <a:rPr lang="en-US" sz="1700">
                <a:solidFill>
                  <a:srgbClr val="000000"/>
                </a:solidFill>
                <a:latin typeface="Poppins"/>
                <a:ea typeface="Poppins"/>
                <a:cs typeface="Poppins"/>
                <a:sym typeface="Poppins"/>
              </a:rPr>
              <a:t>Sovia, E., Ratwita, W., Fitriyanto, I. A., &amp; Nurlaela, L. (2023). Edukasi Penggunaan Antibiotika Yang Bijak dan Aman. Jurnal Kreativitas Pengabdian Kepada Masyarakat (PKM), 6(3), 991-1000.</a:t>
            </a:r>
          </a:p>
          <a:p>
            <a:pPr algn="ctr">
              <a:lnSpc>
                <a:spcPts val="2380"/>
              </a:lnSpc>
            </a:pPr>
            <a:r>
              <a:rPr lang="en-US" sz="1700">
                <a:solidFill>
                  <a:srgbClr val="000000"/>
                </a:solidFill>
                <a:latin typeface="Poppins"/>
                <a:ea typeface="Poppins"/>
                <a:cs typeface="Poppins"/>
                <a:sym typeface="Poppins"/>
              </a:rPr>
              <a:t>Wagner, H. dan Ulrich-Merzenich, G., 2009. Synergy Research: Approaching a New Generation of Phytopharmaceuticals. Phytomedicine : international journal of phytotherapy and phytopharmacology, 16: 97–110.</a:t>
            </a:r>
          </a:p>
          <a:p>
            <a:pPr algn="ctr">
              <a:lnSpc>
                <a:spcPts val="2380"/>
              </a:lnSpc>
            </a:pPr>
            <a:endParaRPr lang="en-US" sz="1700">
              <a:solidFill>
                <a:srgbClr val="000000"/>
              </a:solidFill>
              <a:latin typeface="Poppins"/>
              <a:ea typeface="Poppins"/>
              <a:cs typeface="Poppins"/>
              <a:sym typeface="Poppins"/>
            </a:endParaRPr>
          </a:p>
          <a:p>
            <a:pPr algn="ctr">
              <a:lnSpc>
                <a:spcPts val="2380"/>
              </a:lnSpc>
            </a:pPr>
            <a:endParaRPr lang="en-US" sz="1700">
              <a:solidFill>
                <a:srgbClr val="000000"/>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1939" y="9245645"/>
            <a:ext cx="18851878" cy="1041355"/>
            <a:chOff x="0" y="0"/>
            <a:chExt cx="4965104" cy="274266"/>
          </a:xfrm>
        </p:grpSpPr>
        <p:sp>
          <p:nvSpPr>
            <p:cNvPr id="3" name="Freeform 3"/>
            <p:cNvSpPr/>
            <p:nvPr/>
          </p:nvSpPr>
          <p:spPr>
            <a:xfrm>
              <a:off x="0" y="0"/>
              <a:ext cx="4965104" cy="274266"/>
            </a:xfrm>
            <a:custGeom>
              <a:avLst/>
              <a:gdLst/>
              <a:ahLst/>
              <a:cxnLst/>
              <a:rect l="l" t="t" r="r" b="b"/>
              <a:pathLst>
                <a:path w="4965104" h="274266">
                  <a:moveTo>
                    <a:pt x="0" y="0"/>
                  </a:moveTo>
                  <a:lnTo>
                    <a:pt x="4965104" y="0"/>
                  </a:lnTo>
                  <a:lnTo>
                    <a:pt x="4965104" y="274266"/>
                  </a:lnTo>
                  <a:lnTo>
                    <a:pt x="0" y="274266"/>
                  </a:lnTo>
                  <a:close/>
                </a:path>
              </a:pathLst>
            </a:custGeom>
            <a:solidFill>
              <a:srgbClr val="074449"/>
            </a:solidFill>
          </p:spPr>
        </p:sp>
        <p:sp>
          <p:nvSpPr>
            <p:cNvPr id="4" name="TextBox 4"/>
            <p:cNvSpPr txBox="1"/>
            <p:nvPr/>
          </p:nvSpPr>
          <p:spPr>
            <a:xfrm>
              <a:off x="0" y="-38100"/>
              <a:ext cx="4965104"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grpSp>
        <p:nvGrpSpPr>
          <p:cNvPr id="6" name="Group 6"/>
          <p:cNvGrpSpPr/>
          <p:nvPr/>
        </p:nvGrpSpPr>
        <p:grpSpPr>
          <a:xfrm>
            <a:off x="-153785" y="-3027283"/>
            <a:ext cx="18595570" cy="5179520"/>
            <a:chOff x="0" y="0"/>
            <a:chExt cx="24794093" cy="6906027"/>
          </a:xfrm>
        </p:grpSpPr>
        <p:grpSp>
          <p:nvGrpSpPr>
            <p:cNvPr id="7" name="Group 7"/>
            <p:cNvGrpSpPr/>
            <p:nvPr/>
          </p:nvGrpSpPr>
          <p:grpSpPr>
            <a:xfrm>
              <a:off x="0" y="3884527"/>
              <a:ext cx="24794093" cy="3021500"/>
              <a:chOff x="0" y="0"/>
              <a:chExt cx="4897599" cy="596840"/>
            </a:xfrm>
          </p:grpSpPr>
          <p:sp>
            <p:nvSpPr>
              <p:cNvPr id="8" name="Freeform 8"/>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9" name="TextBox 9"/>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2">
                <a:alphaModFix amt="25000"/>
              </a:blip>
              <a:stretch>
                <a:fillRect t="-87595" b="-79706"/>
              </a:stretch>
            </a:blipFill>
          </p:spPr>
        </p:sp>
        <p:grpSp>
          <p:nvGrpSpPr>
            <p:cNvPr id="11" name="Group 11"/>
            <p:cNvGrpSpPr/>
            <p:nvPr/>
          </p:nvGrpSpPr>
          <p:grpSpPr>
            <a:xfrm>
              <a:off x="85437" y="4036377"/>
              <a:ext cx="24623218" cy="305350"/>
              <a:chOff x="0" y="0"/>
              <a:chExt cx="4863846" cy="60316"/>
            </a:xfrm>
          </p:grpSpPr>
          <p:sp>
            <p:nvSpPr>
              <p:cNvPr id="12" name="Freeform 12"/>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3" name="TextBox 13"/>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3">
                <a:extLst>
                  <a:ext uri="{96DAC541-7B7A-43D3-8B79-37D633B846F1}">
                    <asvg:svgBlip xmlns:asvg="http://schemas.microsoft.com/office/drawing/2016/SVG/main" r:embed="rId4"/>
                  </a:ext>
                </a:extLst>
              </a:blip>
              <a:stretch>
                <a:fillRect b="-33236"/>
              </a:stretch>
            </a:blipFill>
          </p:spPr>
        </p:sp>
        <p:sp>
          <p:nvSpPr>
            <p:cNvPr id="15" name="Freeform 15"/>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5"/>
              <a:stretch>
                <a:fillRect/>
              </a:stretch>
            </a:blipFill>
          </p:spPr>
        </p:sp>
        <p:sp>
          <p:nvSpPr>
            <p:cNvPr id="16" name="TextBox 16"/>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grpSp>
        <p:nvGrpSpPr>
          <p:cNvPr id="17" name="Group 17"/>
          <p:cNvGrpSpPr/>
          <p:nvPr/>
        </p:nvGrpSpPr>
        <p:grpSpPr>
          <a:xfrm>
            <a:off x="9872426" y="6100385"/>
            <a:ext cx="7617141" cy="2607147"/>
            <a:chOff x="0" y="0"/>
            <a:chExt cx="2006161" cy="686656"/>
          </a:xfrm>
        </p:grpSpPr>
        <p:sp>
          <p:nvSpPr>
            <p:cNvPr id="18" name="Freeform 18"/>
            <p:cNvSpPr/>
            <p:nvPr/>
          </p:nvSpPr>
          <p:spPr>
            <a:xfrm>
              <a:off x="0" y="0"/>
              <a:ext cx="2006160" cy="686656"/>
            </a:xfrm>
            <a:custGeom>
              <a:avLst/>
              <a:gdLst/>
              <a:ahLst/>
              <a:cxnLst/>
              <a:rect l="l" t="t" r="r" b="b"/>
              <a:pathLst>
                <a:path w="2006160" h="686656">
                  <a:moveTo>
                    <a:pt x="20328" y="0"/>
                  </a:moveTo>
                  <a:lnTo>
                    <a:pt x="1985833" y="0"/>
                  </a:lnTo>
                  <a:cubicBezTo>
                    <a:pt x="1991224" y="0"/>
                    <a:pt x="1996394" y="2142"/>
                    <a:pt x="2000207" y="5954"/>
                  </a:cubicBezTo>
                  <a:cubicBezTo>
                    <a:pt x="2004019" y="9766"/>
                    <a:pt x="2006160" y="14936"/>
                    <a:pt x="2006160" y="20328"/>
                  </a:cubicBezTo>
                  <a:lnTo>
                    <a:pt x="2006160" y="666328"/>
                  </a:lnTo>
                  <a:cubicBezTo>
                    <a:pt x="2006160" y="671720"/>
                    <a:pt x="2004019" y="676890"/>
                    <a:pt x="2000207" y="680702"/>
                  </a:cubicBezTo>
                  <a:cubicBezTo>
                    <a:pt x="1996394" y="684514"/>
                    <a:pt x="1991224" y="686656"/>
                    <a:pt x="1985833" y="686656"/>
                  </a:cubicBezTo>
                  <a:lnTo>
                    <a:pt x="20328" y="686656"/>
                  </a:lnTo>
                  <a:cubicBezTo>
                    <a:pt x="14936" y="686656"/>
                    <a:pt x="9766" y="684514"/>
                    <a:pt x="5954" y="680702"/>
                  </a:cubicBezTo>
                  <a:cubicBezTo>
                    <a:pt x="2142" y="676890"/>
                    <a:pt x="0" y="671720"/>
                    <a:pt x="0" y="666328"/>
                  </a:cubicBezTo>
                  <a:lnTo>
                    <a:pt x="0" y="20328"/>
                  </a:lnTo>
                  <a:cubicBezTo>
                    <a:pt x="0" y="14936"/>
                    <a:pt x="2142" y="9766"/>
                    <a:pt x="5954" y="5954"/>
                  </a:cubicBezTo>
                  <a:cubicBezTo>
                    <a:pt x="9766" y="2142"/>
                    <a:pt x="14936" y="0"/>
                    <a:pt x="20328" y="0"/>
                  </a:cubicBezTo>
                  <a:close/>
                </a:path>
              </a:pathLst>
            </a:custGeom>
            <a:solidFill>
              <a:srgbClr val="FDB813"/>
            </a:solidFill>
            <a:ln cap="sq">
              <a:noFill/>
              <a:prstDash val="solid"/>
              <a:miter/>
            </a:ln>
          </p:spPr>
        </p:sp>
        <p:sp>
          <p:nvSpPr>
            <p:cNvPr id="19" name="TextBox 19"/>
            <p:cNvSpPr txBox="1"/>
            <p:nvPr/>
          </p:nvSpPr>
          <p:spPr>
            <a:xfrm>
              <a:off x="0" y="-38100"/>
              <a:ext cx="2006161" cy="72475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763469" y="5512958"/>
            <a:ext cx="7672217" cy="38100"/>
            <a:chOff x="0" y="0"/>
            <a:chExt cx="10229623" cy="50800"/>
          </a:xfrm>
        </p:grpSpPr>
        <p:sp>
          <p:nvSpPr>
            <p:cNvPr id="21" name="AutoShape 21"/>
            <p:cNvSpPr/>
            <p:nvPr/>
          </p:nvSpPr>
          <p:spPr>
            <a:xfrm>
              <a:off x="0" y="25400"/>
              <a:ext cx="3670994" cy="0"/>
            </a:xfrm>
            <a:prstGeom prst="line">
              <a:avLst/>
            </a:prstGeom>
            <a:ln w="50800" cap="flat">
              <a:solidFill>
                <a:srgbClr val="FDB813"/>
              </a:solidFill>
              <a:prstDash val="sysDot"/>
              <a:headEnd type="none" w="sm" len="sm"/>
              <a:tailEnd type="none" w="sm" len="sm"/>
            </a:ln>
          </p:spPr>
        </p:sp>
        <p:sp>
          <p:nvSpPr>
            <p:cNvPr id="22" name="AutoShape 22"/>
            <p:cNvSpPr/>
            <p:nvPr/>
          </p:nvSpPr>
          <p:spPr>
            <a:xfrm>
              <a:off x="3738824" y="25400"/>
              <a:ext cx="3670994" cy="0"/>
            </a:xfrm>
            <a:prstGeom prst="line">
              <a:avLst/>
            </a:prstGeom>
            <a:ln w="50800" cap="flat">
              <a:solidFill>
                <a:srgbClr val="FDB813"/>
              </a:solidFill>
              <a:prstDash val="sysDot"/>
              <a:headEnd type="none" w="sm" len="sm"/>
              <a:tailEnd type="none" w="sm" len="sm"/>
            </a:ln>
          </p:spPr>
        </p:sp>
        <p:sp>
          <p:nvSpPr>
            <p:cNvPr id="23" name="AutoShape 23"/>
            <p:cNvSpPr/>
            <p:nvPr/>
          </p:nvSpPr>
          <p:spPr>
            <a:xfrm>
              <a:off x="7464947" y="25400"/>
              <a:ext cx="2764675" cy="0"/>
            </a:xfrm>
            <a:prstGeom prst="line">
              <a:avLst/>
            </a:prstGeom>
            <a:ln w="50800" cap="flat">
              <a:solidFill>
                <a:srgbClr val="FDB813"/>
              </a:solidFill>
              <a:prstDash val="sysDot"/>
              <a:headEnd type="none" w="sm" len="sm"/>
              <a:tailEnd type="none" w="sm" len="sm"/>
            </a:ln>
          </p:spPr>
        </p:sp>
      </p:grpSp>
      <p:grpSp>
        <p:nvGrpSpPr>
          <p:cNvPr id="24" name="Group 24"/>
          <p:cNvGrpSpPr/>
          <p:nvPr/>
        </p:nvGrpSpPr>
        <p:grpSpPr>
          <a:xfrm>
            <a:off x="763469" y="6746017"/>
            <a:ext cx="7672217" cy="38100"/>
            <a:chOff x="0" y="0"/>
            <a:chExt cx="10229623" cy="50800"/>
          </a:xfrm>
        </p:grpSpPr>
        <p:sp>
          <p:nvSpPr>
            <p:cNvPr id="25" name="AutoShape 25"/>
            <p:cNvSpPr/>
            <p:nvPr/>
          </p:nvSpPr>
          <p:spPr>
            <a:xfrm>
              <a:off x="0" y="25400"/>
              <a:ext cx="3670994" cy="0"/>
            </a:xfrm>
            <a:prstGeom prst="line">
              <a:avLst/>
            </a:prstGeom>
            <a:ln w="50800" cap="flat">
              <a:solidFill>
                <a:srgbClr val="FDB813"/>
              </a:solidFill>
              <a:prstDash val="sysDot"/>
              <a:headEnd type="none" w="sm" len="sm"/>
              <a:tailEnd type="none" w="sm" len="sm"/>
            </a:ln>
          </p:spPr>
        </p:sp>
        <p:sp>
          <p:nvSpPr>
            <p:cNvPr id="26" name="AutoShape 26"/>
            <p:cNvSpPr/>
            <p:nvPr/>
          </p:nvSpPr>
          <p:spPr>
            <a:xfrm>
              <a:off x="3738824" y="25400"/>
              <a:ext cx="3670994" cy="0"/>
            </a:xfrm>
            <a:prstGeom prst="line">
              <a:avLst/>
            </a:prstGeom>
            <a:ln w="50800" cap="flat">
              <a:solidFill>
                <a:srgbClr val="FDB813"/>
              </a:solidFill>
              <a:prstDash val="sysDot"/>
              <a:headEnd type="none" w="sm" len="sm"/>
              <a:tailEnd type="none" w="sm" len="sm"/>
            </a:ln>
          </p:spPr>
        </p:sp>
        <p:sp>
          <p:nvSpPr>
            <p:cNvPr id="27" name="AutoShape 27"/>
            <p:cNvSpPr/>
            <p:nvPr/>
          </p:nvSpPr>
          <p:spPr>
            <a:xfrm>
              <a:off x="7464947" y="25400"/>
              <a:ext cx="2764675" cy="0"/>
            </a:xfrm>
            <a:prstGeom prst="line">
              <a:avLst/>
            </a:prstGeom>
            <a:ln w="50800" cap="flat">
              <a:solidFill>
                <a:srgbClr val="FDB813"/>
              </a:solidFill>
              <a:prstDash val="sysDot"/>
              <a:headEnd type="none" w="sm" len="sm"/>
              <a:tailEnd type="none" w="sm" len="sm"/>
            </a:ln>
          </p:spPr>
        </p:sp>
      </p:grpSp>
      <p:sp>
        <p:nvSpPr>
          <p:cNvPr id="28" name="Freeform 28"/>
          <p:cNvSpPr/>
          <p:nvPr/>
        </p:nvSpPr>
        <p:spPr>
          <a:xfrm rot="-1992781">
            <a:off x="9142136" y="5224061"/>
            <a:ext cx="881569" cy="1119452"/>
          </a:xfrm>
          <a:custGeom>
            <a:avLst/>
            <a:gdLst/>
            <a:ahLst/>
            <a:cxnLst/>
            <a:rect l="l" t="t" r="r" b="b"/>
            <a:pathLst>
              <a:path w="881569" h="1119452">
                <a:moveTo>
                  <a:pt x="0" y="0"/>
                </a:moveTo>
                <a:lnTo>
                  <a:pt x="881569" y="0"/>
                </a:lnTo>
                <a:lnTo>
                  <a:pt x="881569" y="1119452"/>
                </a:lnTo>
                <a:lnTo>
                  <a:pt x="0" y="11194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4944209" y="2396886"/>
            <a:ext cx="8399581" cy="987664"/>
          </a:xfrm>
          <a:prstGeom prst="rect">
            <a:avLst/>
          </a:prstGeom>
        </p:spPr>
        <p:txBody>
          <a:bodyPr lIns="0" tIns="0" rIns="0" bIns="0" rtlCol="0" anchor="t">
            <a:spAutoFit/>
          </a:bodyPr>
          <a:lstStyle/>
          <a:p>
            <a:pPr algn="ctr">
              <a:lnSpc>
                <a:spcPts val="8039"/>
              </a:lnSpc>
            </a:pPr>
            <a:r>
              <a:rPr lang="en-US" sz="5742">
                <a:solidFill>
                  <a:srgbClr val="074449"/>
                </a:solidFill>
                <a:latin typeface="Anton"/>
                <a:ea typeface="Anton"/>
                <a:cs typeface="Anton"/>
                <a:sym typeface="Anton"/>
              </a:rPr>
              <a:t>LATAR BELAKANG</a:t>
            </a:r>
          </a:p>
        </p:txBody>
      </p:sp>
      <p:sp>
        <p:nvSpPr>
          <p:cNvPr id="30" name="TextBox 30"/>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01</a:t>
            </a:r>
          </a:p>
        </p:txBody>
      </p:sp>
      <p:sp>
        <p:nvSpPr>
          <p:cNvPr id="31" name="TextBox 31"/>
          <p:cNvSpPr txBox="1"/>
          <p:nvPr/>
        </p:nvSpPr>
        <p:spPr>
          <a:xfrm>
            <a:off x="744419" y="3646693"/>
            <a:ext cx="7672217" cy="1675765"/>
          </a:xfrm>
          <a:prstGeom prst="rect">
            <a:avLst/>
          </a:prstGeom>
        </p:spPr>
        <p:txBody>
          <a:bodyPr lIns="0" tIns="0" rIns="0" bIns="0" rtlCol="0" anchor="t">
            <a:spAutoFit/>
          </a:bodyPr>
          <a:lstStyle/>
          <a:p>
            <a:pPr algn="just">
              <a:lnSpc>
                <a:spcPts val="2660"/>
              </a:lnSpc>
            </a:pPr>
            <a:r>
              <a:rPr lang="en-US" sz="1900">
                <a:solidFill>
                  <a:srgbClr val="000000"/>
                </a:solidFill>
                <a:latin typeface="Poppins"/>
                <a:ea typeface="Poppins"/>
                <a:cs typeface="Poppins"/>
                <a:sym typeface="Poppins"/>
              </a:rPr>
              <a:t>Menurut data WHO dan UNICEF, terdapat 2 milyar kasus diare dan 1,9 juta anak balita meninggal karena diare di seluruh dunia setiap tahunnya.</a:t>
            </a:r>
          </a:p>
          <a:p>
            <a:pPr algn="just">
              <a:lnSpc>
                <a:spcPts val="2660"/>
              </a:lnSpc>
            </a:pPr>
            <a:r>
              <a:rPr lang="en-US" sz="1900">
                <a:solidFill>
                  <a:srgbClr val="000000"/>
                </a:solidFill>
                <a:latin typeface="Poppins"/>
                <a:ea typeface="Poppins"/>
                <a:cs typeface="Poppins"/>
                <a:sym typeface="Poppins"/>
              </a:rPr>
              <a:t>Berdasarkan data Profil Kesehatan Indonesia tahun 2020, diare menyebabkan 14,5% kematian di Indonesia.</a:t>
            </a:r>
          </a:p>
        </p:txBody>
      </p:sp>
      <p:sp>
        <p:nvSpPr>
          <p:cNvPr id="32" name="TextBox 32"/>
          <p:cNvSpPr txBox="1"/>
          <p:nvPr/>
        </p:nvSpPr>
        <p:spPr>
          <a:xfrm>
            <a:off x="744419" y="5782142"/>
            <a:ext cx="7672217" cy="675640"/>
          </a:xfrm>
          <a:prstGeom prst="rect">
            <a:avLst/>
          </a:prstGeom>
        </p:spPr>
        <p:txBody>
          <a:bodyPr lIns="0" tIns="0" rIns="0" bIns="0" rtlCol="0" anchor="t">
            <a:spAutoFit/>
          </a:bodyPr>
          <a:lstStyle/>
          <a:p>
            <a:pPr algn="just">
              <a:lnSpc>
                <a:spcPts val="2660"/>
              </a:lnSpc>
            </a:pPr>
            <a:r>
              <a:rPr lang="en-US" sz="1900">
                <a:solidFill>
                  <a:srgbClr val="000000"/>
                </a:solidFill>
                <a:latin typeface="Poppins"/>
                <a:ea typeface="Poppins"/>
                <a:cs typeface="Poppins"/>
                <a:sym typeface="Poppins"/>
              </a:rPr>
              <a:t>Diare sering disebabkan oleh infeksi bakteri seperti </a:t>
            </a:r>
            <a:r>
              <a:rPr lang="en-US" sz="1900" i="1">
                <a:solidFill>
                  <a:srgbClr val="000000"/>
                </a:solidFill>
                <a:latin typeface="Poppins Italics"/>
                <a:ea typeface="Poppins Italics"/>
                <a:cs typeface="Poppins Italics"/>
                <a:sym typeface="Poppins Italics"/>
              </a:rPr>
              <a:t>Bacillus cereus </a:t>
            </a:r>
            <a:r>
              <a:rPr lang="en-US" sz="1900">
                <a:solidFill>
                  <a:srgbClr val="000000"/>
                </a:solidFill>
                <a:latin typeface="Poppins"/>
                <a:ea typeface="Poppins"/>
                <a:cs typeface="Poppins"/>
                <a:sym typeface="Poppins"/>
              </a:rPr>
              <a:t>dan </a:t>
            </a:r>
            <a:r>
              <a:rPr lang="en-US" sz="1900" i="1">
                <a:solidFill>
                  <a:srgbClr val="000000"/>
                </a:solidFill>
                <a:latin typeface="Poppins Italics"/>
                <a:ea typeface="Poppins Italics"/>
                <a:cs typeface="Poppins Italics"/>
                <a:sym typeface="Poppins Italics"/>
              </a:rPr>
              <a:t>Escherichia coli </a:t>
            </a:r>
            <a:r>
              <a:rPr lang="en-US" sz="1900">
                <a:solidFill>
                  <a:srgbClr val="000000"/>
                </a:solidFill>
                <a:latin typeface="Poppins"/>
                <a:ea typeface="Poppins"/>
                <a:cs typeface="Poppins"/>
                <a:sym typeface="Poppins"/>
              </a:rPr>
              <a:t>(Brooks </a:t>
            </a:r>
            <a:r>
              <a:rPr lang="en-US" sz="1900" i="1">
                <a:solidFill>
                  <a:srgbClr val="000000"/>
                </a:solidFill>
                <a:latin typeface="Poppins Italics"/>
                <a:ea typeface="Poppins Italics"/>
                <a:cs typeface="Poppins Italics"/>
                <a:sym typeface="Poppins Italics"/>
              </a:rPr>
              <a:t>et al., </a:t>
            </a:r>
            <a:r>
              <a:rPr lang="en-US" sz="1900">
                <a:solidFill>
                  <a:srgbClr val="000000"/>
                </a:solidFill>
                <a:latin typeface="Poppins"/>
                <a:ea typeface="Poppins"/>
                <a:cs typeface="Poppins"/>
                <a:sym typeface="Poppins"/>
              </a:rPr>
              <a:t>2007; Amanati, 2014)</a:t>
            </a:r>
            <a:r>
              <a:rPr lang="en-US" sz="1900" i="1">
                <a:solidFill>
                  <a:srgbClr val="000000"/>
                </a:solidFill>
                <a:latin typeface="Poppins Italics"/>
                <a:ea typeface="Poppins Italics"/>
                <a:cs typeface="Poppins Italics"/>
                <a:sym typeface="Poppins Italics"/>
              </a:rPr>
              <a:t>.  </a:t>
            </a:r>
          </a:p>
        </p:txBody>
      </p:sp>
      <p:sp>
        <p:nvSpPr>
          <p:cNvPr id="33" name="TextBox 33"/>
          <p:cNvSpPr txBox="1"/>
          <p:nvPr/>
        </p:nvSpPr>
        <p:spPr>
          <a:xfrm>
            <a:off x="744419" y="7031767"/>
            <a:ext cx="7672217" cy="1675765"/>
          </a:xfrm>
          <a:prstGeom prst="rect">
            <a:avLst/>
          </a:prstGeom>
        </p:spPr>
        <p:txBody>
          <a:bodyPr lIns="0" tIns="0" rIns="0" bIns="0" rtlCol="0" anchor="t">
            <a:spAutoFit/>
          </a:bodyPr>
          <a:lstStyle/>
          <a:p>
            <a:pPr algn="just">
              <a:lnSpc>
                <a:spcPts val="2660"/>
              </a:lnSpc>
            </a:pPr>
            <a:r>
              <a:rPr lang="en-US" sz="1900">
                <a:solidFill>
                  <a:srgbClr val="000000"/>
                </a:solidFill>
                <a:latin typeface="Poppins"/>
                <a:ea typeface="Poppins"/>
                <a:cs typeface="Poppins"/>
                <a:sym typeface="Poppins"/>
              </a:rPr>
              <a:t>Antibiotik merupakan salah satu obat paling ampuh dalam mengatasi infeksi (Sovia </a:t>
            </a:r>
            <a:r>
              <a:rPr lang="en-US" sz="1900" i="1">
                <a:solidFill>
                  <a:srgbClr val="000000"/>
                </a:solidFill>
                <a:latin typeface="Poppins Italics"/>
                <a:ea typeface="Poppins Italics"/>
                <a:cs typeface="Poppins Italics"/>
                <a:sym typeface="Poppins Italics"/>
              </a:rPr>
              <a:t>et al., </a:t>
            </a:r>
            <a:r>
              <a:rPr lang="en-US" sz="1900">
                <a:solidFill>
                  <a:srgbClr val="000000"/>
                </a:solidFill>
                <a:latin typeface="Poppins"/>
                <a:ea typeface="Poppins"/>
                <a:cs typeface="Poppins"/>
                <a:sym typeface="Poppins"/>
              </a:rPr>
              <a:t>2023). Penggunaan antibiotik yang  berlebihan atau tidak tepat dapat menyebabkan resistensi, sehingga dapat mengurangi efektivitas dan menimbulkan efek samping (Indriani &amp; Susanti, 2017)</a:t>
            </a:r>
          </a:p>
        </p:txBody>
      </p:sp>
      <p:sp>
        <p:nvSpPr>
          <p:cNvPr id="34" name="TextBox 34"/>
          <p:cNvSpPr txBox="1"/>
          <p:nvPr/>
        </p:nvSpPr>
        <p:spPr>
          <a:xfrm>
            <a:off x="9817350" y="3646693"/>
            <a:ext cx="7672217" cy="1675765"/>
          </a:xfrm>
          <a:prstGeom prst="rect">
            <a:avLst/>
          </a:prstGeom>
        </p:spPr>
        <p:txBody>
          <a:bodyPr lIns="0" tIns="0" rIns="0" bIns="0" rtlCol="0" anchor="t">
            <a:spAutoFit/>
          </a:bodyPr>
          <a:lstStyle/>
          <a:p>
            <a:pPr algn="just">
              <a:lnSpc>
                <a:spcPts val="2660"/>
              </a:lnSpc>
            </a:pPr>
            <a:r>
              <a:rPr lang="en-US" sz="1900">
                <a:solidFill>
                  <a:srgbClr val="000000"/>
                </a:solidFill>
                <a:latin typeface="Poppins"/>
                <a:ea typeface="Poppins"/>
                <a:cs typeface="Poppins"/>
                <a:sym typeface="Poppins"/>
              </a:rPr>
              <a:t>Alternatif yang dapat digunakan sebagai sumber agen antibakteri adalah dengan menggunakan obat-obatan alami (Wagner &amp; Ulrich, 2009). Kulit mangga arumanis (</a:t>
            </a:r>
            <a:r>
              <a:rPr lang="en-US" sz="1900" i="1">
                <a:solidFill>
                  <a:srgbClr val="000000"/>
                </a:solidFill>
                <a:latin typeface="Poppins Italics"/>
                <a:ea typeface="Poppins Italics"/>
                <a:cs typeface="Poppins Italics"/>
                <a:sym typeface="Poppins Italics"/>
              </a:rPr>
              <a:t>Mangifera indica </a:t>
            </a:r>
            <a:r>
              <a:rPr lang="en-US" sz="1900">
                <a:solidFill>
                  <a:srgbClr val="000000"/>
                </a:solidFill>
                <a:latin typeface="Poppins"/>
                <a:ea typeface="Poppins"/>
                <a:cs typeface="Poppins"/>
                <a:sym typeface="Poppins"/>
              </a:rPr>
              <a:t>L. var. </a:t>
            </a:r>
            <a:r>
              <a:rPr lang="en-US" sz="1900" i="1">
                <a:solidFill>
                  <a:srgbClr val="000000"/>
                </a:solidFill>
                <a:latin typeface="Poppins Italics"/>
                <a:ea typeface="Poppins Italics"/>
                <a:cs typeface="Poppins Italics"/>
                <a:sym typeface="Poppins Italics"/>
              </a:rPr>
              <a:t>arumanis</a:t>
            </a:r>
            <a:r>
              <a:rPr lang="en-US" sz="1900">
                <a:solidFill>
                  <a:srgbClr val="000000"/>
                </a:solidFill>
                <a:latin typeface="Poppins"/>
                <a:ea typeface="Poppins"/>
                <a:cs typeface="Poppins"/>
                <a:sym typeface="Poppins"/>
              </a:rPr>
              <a:t>) memiliki potensi sebagai antibakteri alami.</a:t>
            </a:r>
          </a:p>
        </p:txBody>
      </p:sp>
      <p:sp>
        <p:nvSpPr>
          <p:cNvPr id="35" name="TextBox 35"/>
          <p:cNvSpPr txBox="1"/>
          <p:nvPr/>
        </p:nvSpPr>
        <p:spPr>
          <a:xfrm>
            <a:off x="10428381" y="6426842"/>
            <a:ext cx="6561702" cy="1897082"/>
          </a:xfrm>
          <a:prstGeom prst="rect">
            <a:avLst/>
          </a:prstGeom>
        </p:spPr>
        <p:txBody>
          <a:bodyPr lIns="0" tIns="0" rIns="0" bIns="0" rtlCol="0" anchor="t">
            <a:spAutoFit/>
          </a:bodyPr>
          <a:lstStyle/>
          <a:p>
            <a:pPr algn="ctr">
              <a:lnSpc>
                <a:spcPts val="2520"/>
              </a:lnSpc>
            </a:pPr>
            <a:r>
              <a:rPr lang="en-US" sz="1800">
                <a:solidFill>
                  <a:srgbClr val="000000"/>
                </a:solidFill>
                <a:latin typeface="Poppins"/>
                <a:ea typeface="Poppins"/>
                <a:cs typeface="Poppins"/>
                <a:sym typeface="Poppins"/>
              </a:rPr>
              <a:t>Kulit buah mangga arumanis memiliki kandungan alkaloid dan falvonoid yang berpotensi sebagai antibakteri (Anggraeni </a:t>
            </a:r>
            <a:r>
              <a:rPr lang="en-US" sz="1800" i="1">
                <a:solidFill>
                  <a:srgbClr val="000000"/>
                </a:solidFill>
                <a:latin typeface="Poppins Italics"/>
                <a:ea typeface="Poppins Italics"/>
                <a:cs typeface="Poppins Italics"/>
                <a:sym typeface="Poppins Italics"/>
              </a:rPr>
              <a:t>et al., </a:t>
            </a:r>
            <a:r>
              <a:rPr lang="en-US" sz="1800">
                <a:solidFill>
                  <a:srgbClr val="000000"/>
                </a:solidFill>
                <a:latin typeface="Poppins"/>
                <a:ea typeface="Poppins"/>
                <a:cs typeface="Poppins"/>
                <a:sym typeface="Poppins"/>
              </a:rPr>
              <a:t>2020)</a:t>
            </a:r>
          </a:p>
          <a:p>
            <a:pPr algn="ctr">
              <a:lnSpc>
                <a:spcPts val="2520"/>
              </a:lnSpc>
            </a:pPr>
            <a:r>
              <a:rPr lang="en-US" sz="1800">
                <a:solidFill>
                  <a:srgbClr val="000000"/>
                </a:solidFill>
                <a:latin typeface="Poppins"/>
                <a:ea typeface="Poppins"/>
                <a:cs typeface="Poppins"/>
                <a:sym typeface="Poppins"/>
              </a:rPr>
              <a:t>kulit buah mangga mengandung senyawa aktif penting seperti mangiferin, flavonoid, asam fenol, karotenoid, dietary fibre, dan beberapa enzim aktif (Fridayanti, 2016).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92" y="9245645"/>
            <a:ext cx="18441785" cy="1041355"/>
            <a:chOff x="0" y="0"/>
            <a:chExt cx="4857096" cy="274266"/>
          </a:xfrm>
        </p:grpSpPr>
        <p:sp>
          <p:nvSpPr>
            <p:cNvPr id="3" name="Freeform 3"/>
            <p:cNvSpPr/>
            <p:nvPr/>
          </p:nvSpPr>
          <p:spPr>
            <a:xfrm>
              <a:off x="0" y="0"/>
              <a:ext cx="4857096" cy="274266"/>
            </a:xfrm>
            <a:custGeom>
              <a:avLst/>
              <a:gdLst/>
              <a:ahLst/>
              <a:cxnLst/>
              <a:rect l="l" t="t" r="r" b="b"/>
              <a:pathLst>
                <a:path w="4857096" h="274266">
                  <a:moveTo>
                    <a:pt x="0" y="0"/>
                  </a:moveTo>
                  <a:lnTo>
                    <a:pt x="4857096" y="0"/>
                  </a:lnTo>
                  <a:lnTo>
                    <a:pt x="4857096" y="274266"/>
                  </a:lnTo>
                  <a:lnTo>
                    <a:pt x="0" y="274266"/>
                  </a:lnTo>
                  <a:close/>
                </a:path>
              </a:pathLst>
            </a:custGeom>
            <a:solidFill>
              <a:srgbClr val="074449"/>
            </a:solidFill>
          </p:spPr>
        </p:sp>
        <p:sp>
          <p:nvSpPr>
            <p:cNvPr id="4" name="TextBox 4"/>
            <p:cNvSpPr txBox="1"/>
            <p:nvPr/>
          </p:nvSpPr>
          <p:spPr>
            <a:xfrm>
              <a:off x="0" y="-38100"/>
              <a:ext cx="4857096"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sp>
        <p:nvSpPr>
          <p:cNvPr id="6" name="Freeform 6"/>
          <p:cNvSpPr/>
          <p:nvPr/>
        </p:nvSpPr>
        <p:spPr>
          <a:xfrm flipH="1">
            <a:off x="13764198" y="2091504"/>
            <a:ext cx="5425770" cy="3051996"/>
          </a:xfrm>
          <a:custGeom>
            <a:avLst/>
            <a:gdLst/>
            <a:ahLst/>
            <a:cxnLst/>
            <a:rect l="l" t="t" r="r" b="b"/>
            <a:pathLst>
              <a:path w="5425770" h="3051996">
                <a:moveTo>
                  <a:pt x="5425770" y="0"/>
                </a:moveTo>
                <a:lnTo>
                  <a:pt x="0" y="0"/>
                </a:lnTo>
                <a:lnTo>
                  <a:pt x="0" y="3051996"/>
                </a:lnTo>
                <a:lnTo>
                  <a:pt x="5425770" y="3051996"/>
                </a:lnTo>
                <a:lnTo>
                  <a:pt x="5425770" y="0"/>
                </a:lnTo>
                <a:close/>
              </a:path>
            </a:pathLst>
          </a:custGeom>
          <a:blipFill>
            <a:blip r:embed="rId2">
              <a:alphaModFix amt="83000"/>
            </a:blip>
            <a:stretch>
              <a:fillRect/>
            </a:stretch>
          </a:blipFill>
        </p:spPr>
      </p:sp>
      <p:grpSp>
        <p:nvGrpSpPr>
          <p:cNvPr id="7" name="Group 7"/>
          <p:cNvGrpSpPr/>
          <p:nvPr/>
        </p:nvGrpSpPr>
        <p:grpSpPr>
          <a:xfrm>
            <a:off x="-153785" y="-3027283"/>
            <a:ext cx="18595570" cy="5179520"/>
            <a:chOff x="0" y="0"/>
            <a:chExt cx="24794093" cy="6906027"/>
          </a:xfrm>
        </p:grpSpPr>
        <p:grpSp>
          <p:nvGrpSpPr>
            <p:cNvPr id="8" name="Group 8"/>
            <p:cNvGrpSpPr/>
            <p:nvPr/>
          </p:nvGrpSpPr>
          <p:grpSpPr>
            <a:xfrm>
              <a:off x="0" y="3884527"/>
              <a:ext cx="24794093" cy="3021500"/>
              <a:chOff x="0" y="0"/>
              <a:chExt cx="4897599" cy="596840"/>
            </a:xfrm>
          </p:grpSpPr>
          <p:sp>
            <p:nvSpPr>
              <p:cNvPr id="9" name="Freeform 9"/>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0" name="TextBox 10"/>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3">
                <a:alphaModFix amt="25000"/>
              </a:blip>
              <a:stretch>
                <a:fillRect t="-87595" b="-79706"/>
              </a:stretch>
            </a:blipFill>
          </p:spPr>
        </p:sp>
        <p:grpSp>
          <p:nvGrpSpPr>
            <p:cNvPr id="12" name="Group 12"/>
            <p:cNvGrpSpPr/>
            <p:nvPr/>
          </p:nvGrpSpPr>
          <p:grpSpPr>
            <a:xfrm>
              <a:off x="85437" y="4036377"/>
              <a:ext cx="24623218" cy="305350"/>
              <a:chOff x="0" y="0"/>
              <a:chExt cx="4863846" cy="60316"/>
            </a:xfrm>
          </p:grpSpPr>
          <p:sp>
            <p:nvSpPr>
              <p:cNvPr id="13" name="Freeform 13"/>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4" name="TextBox 14"/>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4">
                <a:extLst>
                  <a:ext uri="{96DAC541-7B7A-43D3-8B79-37D633B846F1}">
                    <asvg:svgBlip xmlns:asvg="http://schemas.microsoft.com/office/drawing/2016/SVG/main" r:embed="rId5"/>
                  </a:ext>
                </a:extLst>
              </a:blip>
              <a:stretch>
                <a:fillRect b="-33236"/>
              </a:stretch>
            </a:blipFill>
          </p:spPr>
        </p:sp>
        <p:sp>
          <p:nvSpPr>
            <p:cNvPr id="16" name="Freeform 16"/>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6"/>
              <a:stretch>
                <a:fillRect/>
              </a:stretch>
            </a:blipFill>
          </p:spPr>
        </p:sp>
        <p:sp>
          <p:nvSpPr>
            <p:cNvPr id="17" name="TextBox 17"/>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grpSp>
        <p:nvGrpSpPr>
          <p:cNvPr id="18" name="Group 18"/>
          <p:cNvGrpSpPr/>
          <p:nvPr/>
        </p:nvGrpSpPr>
        <p:grpSpPr>
          <a:xfrm>
            <a:off x="9211341" y="5267087"/>
            <a:ext cx="8226126" cy="3759721"/>
            <a:chOff x="0" y="0"/>
            <a:chExt cx="2166552" cy="990215"/>
          </a:xfrm>
        </p:grpSpPr>
        <p:sp>
          <p:nvSpPr>
            <p:cNvPr id="19" name="Freeform 19"/>
            <p:cNvSpPr/>
            <p:nvPr/>
          </p:nvSpPr>
          <p:spPr>
            <a:xfrm>
              <a:off x="0" y="0"/>
              <a:ext cx="2166552" cy="990215"/>
            </a:xfrm>
            <a:custGeom>
              <a:avLst/>
              <a:gdLst/>
              <a:ahLst/>
              <a:cxnLst/>
              <a:rect l="l" t="t" r="r" b="b"/>
              <a:pathLst>
                <a:path w="2166552" h="990215">
                  <a:moveTo>
                    <a:pt x="18823" y="0"/>
                  </a:moveTo>
                  <a:lnTo>
                    <a:pt x="2147729" y="0"/>
                  </a:lnTo>
                  <a:cubicBezTo>
                    <a:pt x="2158124" y="0"/>
                    <a:pt x="2166552" y="8427"/>
                    <a:pt x="2166552" y="18823"/>
                  </a:cubicBezTo>
                  <a:lnTo>
                    <a:pt x="2166552" y="971392"/>
                  </a:lnTo>
                  <a:cubicBezTo>
                    <a:pt x="2166552" y="976384"/>
                    <a:pt x="2164569" y="981172"/>
                    <a:pt x="2161039" y="984702"/>
                  </a:cubicBezTo>
                  <a:cubicBezTo>
                    <a:pt x="2157509" y="988232"/>
                    <a:pt x="2152721" y="990215"/>
                    <a:pt x="2147729" y="990215"/>
                  </a:cubicBezTo>
                  <a:lnTo>
                    <a:pt x="18823" y="990215"/>
                  </a:lnTo>
                  <a:cubicBezTo>
                    <a:pt x="8427" y="990215"/>
                    <a:pt x="0" y="981787"/>
                    <a:pt x="0" y="971392"/>
                  </a:cubicBezTo>
                  <a:lnTo>
                    <a:pt x="0" y="18823"/>
                  </a:lnTo>
                  <a:cubicBezTo>
                    <a:pt x="0" y="8427"/>
                    <a:pt x="8427" y="0"/>
                    <a:pt x="18823" y="0"/>
                  </a:cubicBezTo>
                  <a:close/>
                </a:path>
              </a:pathLst>
            </a:custGeom>
            <a:solidFill>
              <a:srgbClr val="F0D28B">
                <a:alpha val="52941"/>
              </a:srgbClr>
            </a:solidFill>
            <a:ln cap="sq">
              <a:noFill/>
              <a:prstDash val="solid"/>
              <a:miter/>
            </a:ln>
          </p:spPr>
        </p:sp>
        <p:sp>
          <p:nvSpPr>
            <p:cNvPr id="20" name="TextBox 20"/>
            <p:cNvSpPr txBox="1"/>
            <p:nvPr/>
          </p:nvSpPr>
          <p:spPr>
            <a:xfrm>
              <a:off x="0" y="-38100"/>
              <a:ext cx="2166552" cy="102831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453996" y="3561308"/>
            <a:ext cx="8226126" cy="3759721"/>
            <a:chOff x="0" y="0"/>
            <a:chExt cx="2166552" cy="990215"/>
          </a:xfrm>
        </p:grpSpPr>
        <p:sp>
          <p:nvSpPr>
            <p:cNvPr id="22" name="Freeform 22"/>
            <p:cNvSpPr/>
            <p:nvPr/>
          </p:nvSpPr>
          <p:spPr>
            <a:xfrm>
              <a:off x="0" y="0"/>
              <a:ext cx="2166552" cy="990215"/>
            </a:xfrm>
            <a:custGeom>
              <a:avLst/>
              <a:gdLst/>
              <a:ahLst/>
              <a:cxnLst/>
              <a:rect l="l" t="t" r="r" b="b"/>
              <a:pathLst>
                <a:path w="2166552" h="990215">
                  <a:moveTo>
                    <a:pt x="18823" y="0"/>
                  </a:moveTo>
                  <a:lnTo>
                    <a:pt x="2147729" y="0"/>
                  </a:lnTo>
                  <a:cubicBezTo>
                    <a:pt x="2158124" y="0"/>
                    <a:pt x="2166552" y="8427"/>
                    <a:pt x="2166552" y="18823"/>
                  </a:cubicBezTo>
                  <a:lnTo>
                    <a:pt x="2166552" y="971392"/>
                  </a:lnTo>
                  <a:cubicBezTo>
                    <a:pt x="2166552" y="976384"/>
                    <a:pt x="2164569" y="981172"/>
                    <a:pt x="2161039" y="984702"/>
                  </a:cubicBezTo>
                  <a:cubicBezTo>
                    <a:pt x="2157509" y="988232"/>
                    <a:pt x="2152721" y="990215"/>
                    <a:pt x="2147729" y="990215"/>
                  </a:cubicBezTo>
                  <a:lnTo>
                    <a:pt x="18823" y="990215"/>
                  </a:lnTo>
                  <a:cubicBezTo>
                    <a:pt x="8427" y="990215"/>
                    <a:pt x="0" y="981787"/>
                    <a:pt x="0" y="971392"/>
                  </a:cubicBezTo>
                  <a:lnTo>
                    <a:pt x="0" y="18823"/>
                  </a:lnTo>
                  <a:cubicBezTo>
                    <a:pt x="0" y="8427"/>
                    <a:pt x="8427" y="0"/>
                    <a:pt x="18823" y="0"/>
                  </a:cubicBezTo>
                  <a:close/>
                </a:path>
              </a:pathLst>
            </a:custGeom>
            <a:solidFill>
              <a:srgbClr val="F0D28B"/>
            </a:solidFill>
            <a:ln cap="sq">
              <a:noFill/>
              <a:prstDash val="solid"/>
              <a:miter/>
            </a:ln>
          </p:spPr>
        </p:sp>
        <p:sp>
          <p:nvSpPr>
            <p:cNvPr id="23" name="TextBox 23"/>
            <p:cNvSpPr txBox="1"/>
            <p:nvPr/>
          </p:nvSpPr>
          <p:spPr>
            <a:xfrm>
              <a:off x="0" y="-38100"/>
              <a:ext cx="2166552" cy="1028315"/>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818902" y="3227933"/>
            <a:ext cx="7672217" cy="38100"/>
            <a:chOff x="0" y="0"/>
            <a:chExt cx="10229623" cy="50800"/>
          </a:xfrm>
        </p:grpSpPr>
        <p:sp>
          <p:nvSpPr>
            <p:cNvPr id="25" name="AutoShape 25"/>
            <p:cNvSpPr/>
            <p:nvPr/>
          </p:nvSpPr>
          <p:spPr>
            <a:xfrm>
              <a:off x="0" y="25400"/>
              <a:ext cx="3670994" cy="0"/>
            </a:xfrm>
            <a:prstGeom prst="line">
              <a:avLst/>
            </a:prstGeom>
            <a:ln w="50800" cap="flat">
              <a:solidFill>
                <a:srgbClr val="FDB813"/>
              </a:solidFill>
              <a:prstDash val="sysDot"/>
              <a:headEnd type="none" w="sm" len="sm"/>
              <a:tailEnd type="none" w="sm" len="sm"/>
            </a:ln>
          </p:spPr>
        </p:sp>
        <p:sp>
          <p:nvSpPr>
            <p:cNvPr id="26" name="AutoShape 26"/>
            <p:cNvSpPr/>
            <p:nvPr/>
          </p:nvSpPr>
          <p:spPr>
            <a:xfrm>
              <a:off x="3738824" y="25400"/>
              <a:ext cx="3670994" cy="0"/>
            </a:xfrm>
            <a:prstGeom prst="line">
              <a:avLst/>
            </a:prstGeom>
            <a:ln w="50800" cap="flat">
              <a:solidFill>
                <a:srgbClr val="FDB813"/>
              </a:solidFill>
              <a:prstDash val="sysDot"/>
              <a:headEnd type="none" w="sm" len="sm"/>
              <a:tailEnd type="none" w="sm" len="sm"/>
            </a:ln>
          </p:spPr>
        </p:sp>
        <p:sp>
          <p:nvSpPr>
            <p:cNvPr id="27" name="AutoShape 27"/>
            <p:cNvSpPr/>
            <p:nvPr/>
          </p:nvSpPr>
          <p:spPr>
            <a:xfrm>
              <a:off x="7464947" y="25400"/>
              <a:ext cx="2764675" cy="0"/>
            </a:xfrm>
            <a:prstGeom prst="line">
              <a:avLst/>
            </a:prstGeom>
            <a:ln w="50800" cap="flat">
              <a:solidFill>
                <a:srgbClr val="FDB813"/>
              </a:solidFill>
              <a:prstDash val="sysDot"/>
              <a:headEnd type="none" w="sm" len="sm"/>
              <a:tailEnd type="none" w="sm" len="sm"/>
            </a:ln>
          </p:spPr>
        </p:sp>
      </p:grpSp>
      <p:grpSp>
        <p:nvGrpSpPr>
          <p:cNvPr id="28" name="Group 28"/>
          <p:cNvGrpSpPr/>
          <p:nvPr/>
        </p:nvGrpSpPr>
        <p:grpSpPr>
          <a:xfrm>
            <a:off x="9401841" y="5067552"/>
            <a:ext cx="7672217" cy="38100"/>
            <a:chOff x="0" y="0"/>
            <a:chExt cx="10229623" cy="50800"/>
          </a:xfrm>
        </p:grpSpPr>
        <p:sp>
          <p:nvSpPr>
            <p:cNvPr id="29" name="AutoShape 29"/>
            <p:cNvSpPr/>
            <p:nvPr/>
          </p:nvSpPr>
          <p:spPr>
            <a:xfrm>
              <a:off x="0" y="25400"/>
              <a:ext cx="3670994" cy="0"/>
            </a:xfrm>
            <a:prstGeom prst="line">
              <a:avLst/>
            </a:prstGeom>
            <a:ln w="50800" cap="flat">
              <a:solidFill>
                <a:srgbClr val="FDB813"/>
              </a:solidFill>
              <a:prstDash val="sysDot"/>
              <a:headEnd type="none" w="sm" len="sm"/>
              <a:tailEnd type="none" w="sm" len="sm"/>
            </a:ln>
          </p:spPr>
        </p:sp>
        <p:sp>
          <p:nvSpPr>
            <p:cNvPr id="30" name="AutoShape 30"/>
            <p:cNvSpPr/>
            <p:nvPr/>
          </p:nvSpPr>
          <p:spPr>
            <a:xfrm>
              <a:off x="3738824" y="25400"/>
              <a:ext cx="3670994" cy="0"/>
            </a:xfrm>
            <a:prstGeom prst="line">
              <a:avLst/>
            </a:prstGeom>
            <a:ln w="50800" cap="flat">
              <a:solidFill>
                <a:srgbClr val="FDB813"/>
              </a:solidFill>
              <a:prstDash val="sysDot"/>
              <a:headEnd type="none" w="sm" len="sm"/>
              <a:tailEnd type="none" w="sm" len="sm"/>
            </a:ln>
          </p:spPr>
        </p:sp>
        <p:sp>
          <p:nvSpPr>
            <p:cNvPr id="31" name="AutoShape 31"/>
            <p:cNvSpPr/>
            <p:nvPr/>
          </p:nvSpPr>
          <p:spPr>
            <a:xfrm>
              <a:off x="7464947" y="25400"/>
              <a:ext cx="2764675" cy="0"/>
            </a:xfrm>
            <a:prstGeom prst="line">
              <a:avLst/>
            </a:prstGeom>
            <a:ln w="50800" cap="flat">
              <a:solidFill>
                <a:srgbClr val="FDB813"/>
              </a:solidFill>
              <a:prstDash val="sysDot"/>
              <a:headEnd type="none" w="sm" len="sm"/>
              <a:tailEnd type="none" w="sm" len="sm"/>
            </a:ln>
          </p:spPr>
        </p:sp>
      </p:grpSp>
      <p:sp>
        <p:nvSpPr>
          <p:cNvPr id="32" name="TextBox 32"/>
          <p:cNvSpPr txBox="1"/>
          <p:nvPr/>
        </p:nvSpPr>
        <p:spPr>
          <a:xfrm>
            <a:off x="16726404"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02</a:t>
            </a:r>
          </a:p>
        </p:txBody>
      </p:sp>
      <p:sp>
        <p:nvSpPr>
          <p:cNvPr id="33" name="TextBox 33"/>
          <p:cNvSpPr txBox="1"/>
          <p:nvPr/>
        </p:nvSpPr>
        <p:spPr>
          <a:xfrm>
            <a:off x="9382791" y="4264894"/>
            <a:ext cx="7607292" cy="712419"/>
          </a:xfrm>
          <a:prstGeom prst="rect">
            <a:avLst/>
          </a:prstGeom>
        </p:spPr>
        <p:txBody>
          <a:bodyPr lIns="0" tIns="0" rIns="0" bIns="0" rtlCol="0" anchor="t">
            <a:spAutoFit/>
          </a:bodyPr>
          <a:lstStyle/>
          <a:p>
            <a:pPr algn="l">
              <a:lnSpc>
                <a:spcPts val="5144"/>
              </a:lnSpc>
            </a:pPr>
            <a:r>
              <a:rPr lang="en-US" sz="4899" b="1">
                <a:solidFill>
                  <a:srgbClr val="074449"/>
                </a:solidFill>
                <a:latin typeface="Poppins Semi-Bold"/>
                <a:ea typeface="Poppins Semi-Bold"/>
                <a:cs typeface="Poppins Semi-Bold"/>
                <a:sym typeface="Poppins Semi-Bold"/>
              </a:rPr>
              <a:t>TUJUAN PENELITIAN</a:t>
            </a:r>
          </a:p>
        </p:txBody>
      </p:sp>
      <p:sp>
        <p:nvSpPr>
          <p:cNvPr id="34" name="TextBox 34"/>
          <p:cNvSpPr txBox="1"/>
          <p:nvPr/>
        </p:nvSpPr>
        <p:spPr>
          <a:xfrm>
            <a:off x="9401841" y="5549654"/>
            <a:ext cx="7672217" cy="3624132"/>
          </a:xfrm>
          <a:prstGeom prst="rect">
            <a:avLst/>
          </a:prstGeom>
        </p:spPr>
        <p:txBody>
          <a:bodyPr lIns="0" tIns="0" rIns="0" bIns="0" rtlCol="0" anchor="t">
            <a:spAutoFit/>
          </a:bodyPr>
          <a:lstStyle/>
          <a:p>
            <a:pPr marL="442183" lvl="1" indent="-221092" algn="just">
              <a:lnSpc>
                <a:spcPts val="2867"/>
              </a:lnSpc>
              <a:buAutoNum type="arabicPeriod"/>
            </a:pPr>
            <a:r>
              <a:rPr lang="en-US" sz="2048">
                <a:solidFill>
                  <a:srgbClr val="000000"/>
                </a:solidFill>
                <a:latin typeface="Poppins"/>
                <a:ea typeface="Poppins"/>
                <a:cs typeface="Poppins"/>
                <a:sym typeface="Poppins"/>
              </a:rPr>
              <a:t>Mengetahui aktivitas antibakteri ekstrak kulit buah mangga arumanis terhadap bakteri </a:t>
            </a:r>
            <a:r>
              <a:rPr lang="en-US" sz="2048" i="1">
                <a:solidFill>
                  <a:srgbClr val="000000"/>
                </a:solidFill>
                <a:latin typeface="Poppins Italics"/>
                <a:ea typeface="Poppins Italics"/>
                <a:cs typeface="Poppins Italics"/>
                <a:sym typeface="Poppins Italics"/>
              </a:rPr>
              <a:t>Bacillus cereus </a:t>
            </a:r>
            <a:r>
              <a:rPr lang="en-US" sz="2048">
                <a:solidFill>
                  <a:srgbClr val="000000"/>
                </a:solidFill>
                <a:latin typeface="Poppins"/>
                <a:ea typeface="Poppins"/>
                <a:cs typeface="Poppins"/>
                <a:sym typeface="Poppins"/>
              </a:rPr>
              <a:t>dan </a:t>
            </a:r>
            <a:r>
              <a:rPr lang="en-US" sz="2048" i="1">
                <a:solidFill>
                  <a:srgbClr val="000000"/>
                </a:solidFill>
                <a:latin typeface="Poppins Italics"/>
                <a:ea typeface="Poppins Italics"/>
                <a:cs typeface="Poppins Italics"/>
                <a:sym typeface="Poppins Italics"/>
              </a:rPr>
              <a:t>Escherichia coli.</a:t>
            </a:r>
          </a:p>
          <a:p>
            <a:pPr marL="442183" lvl="1" indent="-221092" algn="just">
              <a:lnSpc>
                <a:spcPts val="2867"/>
              </a:lnSpc>
              <a:buAutoNum type="arabicPeriod"/>
            </a:pPr>
            <a:r>
              <a:rPr lang="en-US" sz="2048">
                <a:solidFill>
                  <a:srgbClr val="000000"/>
                </a:solidFill>
                <a:latin typeface="Poppins"/>
                <a:ea typeface="Poppins"/>
                <a:cs typeface="Poppins"/>
                <a:sym typeface="Poppins"/>
              </a:rPr>
              <a:t>Mengetahui kekuatan daya hambat yang dihasilkan oleh ekstrak kulit buah mangga arumanis terhadap bakteri </a:t>
            </a:r>
            <a:r>
              <a:rPr lang="en-US" sz="2048" i="1">
                <a:solidFill>
                  <a:srgbClr val="000000"/>
                </a:solidFill>
                <a:latin typeface="Poppins Italics"/>
                <a:ea typeface="Poppins Italics"/>
                <a:cs typeface="Poppins Italics"/>
                <a:sym typeface="Poppins Italics"/>
              </a:rPr>
              <a:t>Bacillus cereus </a:t>
            </a:r>
            <a:r>
              <a:rPr lang="en-US" sz="2048">
                <a:solidFill>
                  <a:srgbClr val="000000"/>
                </a:solidFill>
                <a:latin typeface="Poppins"/>
                <a:ea typeface="Poppins"/>
                <a:cs typeface="Poppins"/>
                <a:sym typeface="Poppins"/>
              </a:rPr>
              <a:t>dan </a:t>
            </a:r>
            <a:r>
              <a:rPr lang="en-US" sz="2048" i="1">
                <a:solidFill>
                  <a:srgbClr val="000000"/>
                </a:solidFill>
                <a:latin typeface="Poppins Italics"/>
                <a:ea typeface="Poppins Italics"/>
                <a:cs typeface="Poppins Italics"/>
                <a:sym typeface="Poppins Italics"/>
              </a:rPr>
              <a:t>Escherichia coli.</a:t>
            </a:r>
          </a:p>
          <a:p>
            <a:pPr marL="442183" lvl="1" indent="-221092" algn="just">
              <a:lnSpc>
                <a:spcPts val="2867"/>
              </a:lnSpc>
              <a:buAutoNum type="arabicPeriod"/>
            </a:pPr>
            <a:r>
              <a:rPr lang="en-US" sz="2048">
                <a:solidFill>
                  <a:srgbClr val="000000"/>
                </a:solidFill>
                <a:latin typeface="Poppins"/>
                <a:ea typeface="Poppins"/>
                <a:cs typeface="Poppins"/>
                <a:sym typeface="Poppins"/>
              </a:rPr>
              <a:t>Mengetahui pelarut yang paling optimal untuk ekstrak kulit buah mangga arumanis yang menunjukkan aktivitas antibakteri terbaik.</a:t>
            </a:r>
          </a:p>
          <a:p>
            <a:pPr algn="just">
              <a:lnSpc>
                <a:spcPts val="2867"/>
              </a:lnSpc>
            </a:pPr>
            <a:endParaRPr lang="en-US" sz="2048">
              <a:solidFill>
                <a:srgbClr val="000000"/>
              </a:solidFill>
              <a:latin typeface="Poppins"/>
              <a:ea typeface="Poppins"/>
              <a:cs typeface="Poppins"/>
              <a:sym typeface="Poppins"/>
            </a:endParaRPr>
          </a:p>
        </p:txBody>
      </p:sp>
      <p:sp>
        <p:nvSpPr>
          <p:cNvPr id="35" name="TextBox 35"/>
          <p:cNvSpPr txBox="1"/>
          <p:nvPr/>
        </p:nvSpPr>
        <p:spPr>
          <a:xfrm>
            <a:off x="818902" y="2467889"/>
            <a:ext cx="7273801" cy="689609"/>
          </a:xfrm>
          <a:prstGeom prst="rect">
            <a:avLst/>
          </a:prstGeom>
        </p:spPr>
        <p:txBody>
          <a:bodyPr lIns="0" tIns="0" rIns="0" bIns="0" rtlCol="0" anchor="t">
            <a:spAutoFit/>
          </a:bodyPr>
          <a:lstStyle/>
          <a:p>
            <a:pPr algn="l">
              <a:lnSpc>
                <a:spcPts val="4934"/>
              </a:lnSpc>
            </a:pPr>
            <a:r>
              <a:rPr lang="en-US" sz="4699" b="1">
                <a:solidFill>
                  <a:srgbClr val="074449"/>
                </a:solidFill>
                <a:latin typeface="Poppins Bold"/>
                <a:ea typeface="Poppins Bold"/>
                <a:cs typeface="Poppins Bold"/>
                <a:sym typeface="Poppins Bold"/>
              </a:rPr>
              <a:t>RUMUSAN MASALAH</a:t>
            </a:r>
          </a:p>
        </p:txBody>
      </p:sp>
      <p:sp>
        <p:nvSpPr>
          <p:cNvPr id="36" name="TextBox 36"/>
          <p:cNvSpPr txBox="1"/>
          <p:nvPr/>
        </p:nvSpPr>
        <p:spPr>
          <a:xfrm>
            <a:off x="818902" y="3770606"/>
            <a:ext cx="7273801" cy="3262232"/>
          </a:xfrm>
          <a:prstGeom prst="rect">
            <a:avLst/>
          </a:prstGeom>
        </p:spPr>
        <p:txBody>
          <a:bodyPr lIns="0" tIns="0" rIns="0" bIns="0" rtlCol="0" anchor="t">
            <a:spAutoFit/>
          </a:bodyPr>
          <a:lstStyle/>
          <a:p>
            <a:pPr marL="442183" lvl="1" indent="-221092" algn="just">
              <a:lnSpc>
                <a:spcPts val="2867"/>
              </a:lnSpc>
              <a:buAutoNum type="arabicPeriod"/>
            </a:pPr>
            <a:r>
              <a:rPr lang="en-US" sz="2048">
                <a:solidFill>
                  <a:srgbClr val="000000"/>
                </a:solidFill>
                <a:latin typeface="Poppins"/>
                <a:ea typeface="Poppins"/>
                <a:cs typeface="Poppins"/>
                <a:sym typeface="Poppins"/>
              </a:rPr>
              <a:t>Apakah ekstrak kulit buah mangga arumanis memiliki aktivitas antibakteri terhadap bakteri </a:t>
            </a:r>
            <a:r>
              <a:rPr lang="en-US" sz="2048" i="1">
                <a:solidFill>
                  <a:srgbClr val="000000"/>
                </a:solidFill>
                <a:latin typeface="Poppins Italics"/>
                <a:ea typeface="Poppins Italics"/>
                <a:cs typeface="Poppins Italics"/>
                <a:sym typeface="Poppins Italics"/>
              </a:rPr>
              <a:t>Bacillus cereus</a:t>
            </a:r>
            <a:r>
              <a:rPr lang="en-US" sz="2048">
                <a:solidFill>
                  <a:srgbClr val="000000"/>
                </a:solidFill>
                <a:latin typeface="Poppins"/>
                <a:ea typeface="Poppins"/>
                <a:cs typeface="Poppins"/>
                <a:sym typeface="Poppins"/>
              </a:rPr>
              <a:t> dan</a:t>
            </a:r>
            <a:r>
              <a:rPr lang="en-US" sz="2048" i="1">
                <a:solidFill>
                  <a:srgbClr val="000000"/>
                </a:solidFill>
                <a:latin typeface="Poppins Italics"/>
                <a:ea typeface="Poppins Italics"/>
                <a:cs typeface="Poppins Italics"/>
                <a:sym typeface="Poppins Italics"/>
              </a:rPr>
              <a:t> Escherichia coli</a:t>
            </a:r>
            <a:r>
              <a:rPr lang="en-US" sz="2048">
                <a:solidFill>
                  <a:srgbClr val="000000"/>
                </a:solidFill>
                <a:latin typeface="Poppins"/>
                <a:ea typeface="Poppins"/>
                <a:cs typeface="Poppins"/>
                <a:sym typeface="Poppins"/>
              </a:rPr>
              <a:t>?</a:t>
            </a:r>
          </a:p>
          <a:p>
            <a:pPr marL="442183" lvl="1" indent="-221092" algn="just">
              <a:lnSpc>
                <a:spcPts val="2867"/>
              </a:lnSpc>
              <a:buAutoNum type="arabicPeriod"/>
            </a:pPr>
            <a:r>
              <a:rPr lang="en-US" sz="2048">
                <a:solidFill>
                  <a:srgbClr val="000000"/>
                </a:solidFill>
                <a:latin typeface="Poppins"/>
                <a:ea typeface="Poppins"/>
                <a:cs typeface="Poppins"/>
                <a:sym typeface="Poppins"/>
              </a:rPr>
              <a:t>Bagaimana kekuatan daya hambat yang dihasilkan dari ekstrak kulit buah mangga arumanis terhadap </a:t>
            </a:r>
            <a:r>
              <a:rPr lang="en-US" sz="2048" i="1">
                <a:solidFill>
                  <a:srgbClr val="000000"/>
                </a:solidFill>
                <a:latin typeface="Poppins Italics"/>
                <a:ea typeface="Poppins Italics"/>
                <a:cs typeface="Poppins Italics"/>
                <a:sym typeface="Poppins Italics"/>
              </a:rPr>
              <a:t>bakteri Bacillus</a:t>
            </a:r>
            <a:r>
              <a:rPr lang="en-US" sz="2048">
                <a:solidFill>
                  <a:srgbClr val="000000"/>
                </a:solidFill>
                <a:latin typeface="Poppins"/>
                <a:ea typeface="Poppins"/>
                <a:cs typeface="Poppins"/>
                <a:sym typeface="Poppins"/>
              </a:rPr>
              <a:t> cereus dan</a:t>
            </a:r>
            <a:r>
              <a:rPr lang="en-US" sz="2048" i="1">
                <a:solidFill>
                  <a:srgbClr val="000000"/>
                </a:solidFill>
                <a:latin typeface="Poppins Italics"/>
                <a:ea typeface="Poppins Italics"/>
                <a:cs typeface="Poppins Italics"/>
                <a:sym typeface="Poppins Italics"/>
              </a:rPr>
              <a:t> Escherichia coli</a:t>
            </a:r>
            <a:r>
              <a:rPr lang="en-US" sz="2048">
                <a:solidFill>
                  <a:srgbClr val="000000"/>
                </a:solidFill>
                <a:latin typeface="Poppins"/>
                <a:ea typeface="Poppins"/>
                <a:cs typeface="Poppins"/>
                <a:sym typeface="Poppins"/>
              </a:rPr>
              <a:t>?</a:t>
            </a:r>
          </a:p>
          <a:p>
            <a:pPr marL="442183" lvl="1" indent="-221092" algn="just">
              <a:lnSpc>
                <a:spcPts val="2867"/>
              </a:lnSpc>
              <a:buAutoNum type="arabicPeriod"/>
            </a:pPr>
            <a:r>
              <a:rPr lang="en-US" sz="2048">
                <a:solidFill>
                  <a:srgbClr val="000000"/>
                </a:solidFill>
                <a:latin typeface="Poppins"/>
                <a:ea typeface="Poppins"/>
                <a:cs typeface="Poppins"/>
                <a:sym typeface="Poppins"/>
              </a:rPr>
              <a:t>Ekstrak kulit buah mangga dengan pelarut manakah yang menunjukkan aktivitas antibakteri terbaik?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215" y="6247279"/>
            <a:ext cx="9836007" cy="5154746"/>
          </a:xfrm>
          <a:custGeom>
            <a:avLst/>
            <a:gdLst/>
            <a:ahLst/>
            <a:cxnLst/>
            <a:rect l="l" t="t" r="r" b="b"/>
            <a:pathLst>
              <a:path w="9836007" h="5154746">
                <a:moveTo>
                  <a:pt x="0" y="0"/>
                </a:moveTo>
                <a:lnTo>
                  <a:pt x="9836007" y="0"/>
                </a:lnTo>
                <a:lnTo>
                  <a:pt x="9836007" y="5154747"/>
                </a:lnTo>
                <a:lnTo>
                  <a:pt x="0" y="5154747"/>
                </a:lnTo>
                <a:lnTo>
                  <a:pt x="0" y="0"/>
                </a:lnTo>
                <a:close/>
              </a:path>
            </a:pathLst>
          </a:custGeom>
          <a:blipFill>
            <a:blip r:embed="rId2">
              <a:alphaModFix amt="28000"/>
            </a:blip>
            <a:stretch>
              <a:fillRect t="-7333"/>
            </a:stretch>
          </a:blipFill>
        </p:spPr>
      </p:sp>
      <p:grpSp>
        <p:nvGrpSpPr>
          <p:cNvPr id="3" name="Group 3"/>
          <p:cNvGrpSpPr/>
          <p:nvPr/>
        </p:nvGrpSpPr>
        <p:grpSpPr>
          <a:xfrm>
            <a:off x="0" y="9245645"/>
            <a:ext cx="18288000" cy="1041355"/>
            <a:chOff x="0" y="0"/>
            <a:chExt cx="4816593" cy="274266"/>
          </a:xfrm>
        </p:grpSpPr>
        <p:sp>
          <p:nvSpPr>
            <p:cNvPr id="4" name="Freeform 4"/>
            <p:cNvSpPr/>
            <p:nvPr/>
          </p:nvSpPr>
          <p:spPr>
            <a:xfrm>
              <a:off x="0" y="0"/>
              <a:ext cx="4816592" cy="274266"/>
            </a:xfrm>
            <a:custGeom>
              <a:avLst/>
              <a:gdLst/>
              <a:ahLst/>
              <a:cxnLst/>
              <a:rect l="l" t="t" r="r" b="b"/>
              <a:pathLst>
                <a:path w="4816592" h="274266">
                  <a:moveTo>
                    <a:pt x="0" y="0"/>
                  </a:moveTo>
                  <a:lnTo>
                    <a:pt x="4816592" y="0"/>
                  </a:lnTo>
                  <a:lnTo>
                    <a:pt x="4816592" y="274266"/>
                  </a:lnTo>
                  <a:lnTo>
                    <a:pt x="0" y="274266"/>
                  </a:lnTo>
                  <a:close/>
                </a:path>
              </a:pathLst>
            </a:custGeom>
            <a:solidFill>
              <a:srgbClr val="074449"/>
            </a:solidFill>
          </p:spPr>
        </p:sp>
        <p:sp>
          <p:nvSpPr>
            <p:cNvPr id="5" name="TextBox 5"/>
            <p:cNvSpPr txBox="1"/>
            <p:nvPr/>
          </p:nvSpPr>
          <p:spPr>
            <a:xfrm>
              <a:off x="0" y="-38100"/>
              <a:ext cx="4816593" cy="312366"/>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a:off x="0" y="9775847"/>
            <a:ext cx="16353433" cy="0"/>
          </a:xfrm>
          <a:prstGeom prst="line">
            <a:avLst/>
          </a:prstGeom>
          <a:ln w="19050" cap="flat">
            <a:solidFill>
              <a:srgbClr val="FDB813"/>
            </a:solidFill>
            <a:prstDash val="solid"/>
            <a:headEnd type="none" w="sm" len="sm"/>
            <a:tailEnd type="none" w="sm" len="sm"/>
          </a:ln>
        </p:spPr>
      </p:sp>
      <p:grpSp>
        <p:nvGrpSpPr>
          <p:cNvPr id="7" name="Group 7"/>
          <p:cNvGrpSpPr/>
          <p:nvPr/>
        </p:nvGrpSpPr>
        <p:grpSpPr>
          <a:xfrm>
            <a:off x="851965" y="3350385"/>
            <a:ext cx="7672217" cy="38100"/>
            <a:chOff x="0" y="0"/>
            <a:chExt cx="10229623" cy="50800"/>
          </a:xfrm>
        </p:grpSpPr>
        <p:sp>
          <p:nvSpPr>
            <p:cNvPr id="8" name="AutoShape 8"/>
            <p:cNvSpPr/>
            <p:nvPr/>
          </p:nvSpPr>
          <p:spPr>
            <a:xfrm>
              <a:off x="0" y="25400"/>
              <a:ext cx="3670994" cy="0"/>
            </a:xfrm>
            <a:prstGeom prst="line">
              <a:avLst/>
            </a:prstGeom>
            <a:ln w="50800" cap="flat">
              <a:solidFill>
                <a:srgbClr val="074449"/>
              </a:solidFill>
              <a:prstDash val="sysDot"/>
              <a:headEnd type="none" w="sm" len="sm"/>
              <a:tailEnd type="none" w="sm" len="sm"/>
            </a:ln>
          </p:spPr>
        </p:sp>
        <p:sp>
          <p:nvSpPr>
            <p:cNvPr id="9" name="AutoShape 9"/>
            <p:cNvSpPr/>
            <p:nvPr/>
          </p:nvSpPr>
          <p:spPr>
            <a:xfrm>
              <a:off x="3738824" y="25400"/>
              <a:ext cx="3670994" cy="0"/>
            </a:xfrm>
            <a:prstGeom prst="line">
              <a:avLst/>
            </a:prstGeom>
            <a:ln w="50800" cap="flat">
              <a:solidFill>
                <a:srgbClr val="074449"/>
              </a:solidFill>
              <a:prstDash val="sysDot"/>
              <a:headEnd type="none" w="sm" len="sm"/>
              <a:tailEnd type="none" w="sm" len="sm"/>
            </a:ln>
          </p:spPr>
        </p:sp>
        <p:sp>
          <p:nvSpPr>
            <p:cNvPr id="10" name="AutoShape 10"/>
            <p:cNvSpPr/>
            <p:nvPr/>
          </p:nvSpPr>
          <p:spPr>
            <a:xfrm>
              <a:off x="7464947" y="25400"/>
              <a:ext cx="2764675" cy="0"/>
            </a:xfrm>
            <a:prstGeom prst="line">
              <a:avLst/>
            </a:prstGeom>
            <a:ln w="50800" cap="flat">
              <a:solidFill>
                <a:srgbClr val="074449"/>
              </a:solidFill>
              <a:prstDash val="sysDot"/>
              <a:headEnd type="none" w="sm" len="sm"/>
              <a:tailEnd type="none" w="sm" len="sm"/>
            </a:ln>
          </p:spPr>
        </p:sp>
      </p:grpSp>
      <p:grpSp>
        <p:nvGrpSpPr>
          <p:cNvPr id="11" name="Group 11"/>
          <p:cNvGrpSpPr/>
          <p:nvPr/>
        </p:nvGrpSpPr>
        <p:grpSpPr>
          <a:xfrm>
            <a:off x="9824892" y="3331335"/>
            <a:ext cx="7672217" cy="38100"/>
            <a:chOff x="0" y="0"/>
            <a:chExt cx="10229623" cy="50800"/>
          </a:xfrm>
        </p:grpSpPr>
        <p:sp>
          <p:nvSpPr>
            <p:cNvPr id="12" name="AutoShape 12"/>
            <p:cNvSpPr/>
            <p:nvPr/>
          </p:nvSpPr>
          <p:spPr>
            <a:xfrm>
              <a:off x="0" y="25400"/>
              <a:ext cx="3670994" cy="0"/>
            </a:xfrm>
            <a:prstGeom prst="line">
              <a:avLst/>
            </a:prstGeom>
            <a:ln w="50800" cap="flat">
              <a:solidFill>
                <a:srgbClr val="FDB813"/>
              </a:solidFill>
              <a:prstDash val="sysDot"/>
              <a:headEnd type="none" w="sm" len="sm"/>
              <a:tailEnd type="none" w="sm" len="sm"/>
            </a:ln>
          </p:spPr>
        </p:sp>
        <p:sp>
          <p:nvSpPr>
            <p:cNvPr id="13" name="AutoShape 13"/>
            <p:cNvSpPr/>
            <p:nvPr/>
          </p:nvSpPr>
          <p:spPr>
            <a:xfrm>
              <a:off x="3738824" y="25400"/>
              <a:ext cx="3670994" cy="0"/>
            </a:xfrm>
            <a:prstGeom prst="line">
              <a:avLst/>
            </a:prstGeom>
            <a:ln w="50800" cap="flat">
              <a:solidFill>
                <a:srgbClr val="FDB813"/>
              </a:solidFill>
              <a:prstDash val="sysDot"/>
              <a:headEnd type="none" w="sm" len="sm"/>
              <a:tailEnd type="none" w="sm" len="sm"/>
            </a:ln>
          </p:spPr>
        </p:sp>
        <p:sp>
          <p:nvSpPr>
            <p:cNvPr id="14" name="AutoShape 14"/>
            <p:cNvSpPr/>
            <p:nvPr/>
          </p:nvSpPr>
          <p:spPr>
            <a:xfrm>
              <a:off x="7464947" y="25400"/>
              <a:ext cx="2764675" cy="0"/>
            </a:xfrm>
            <a:prstGeom prst="line">
              <a:avLst/>
            </a:prstGeom>
            <a:ln w="50800" cap="flat">
              <a:solidFill>
                <a:srgbClr val="FDB813"/>
              </a:solidFill>
              <a:prstDash val="sysDot"/>
              <a:headEnd type="none" w="sm" len="sm"/>
              <a:tailEnd type="none" w="sm" len="sm"/>
            </a:ln>
          </p:spPr>
        </p:sp>
      </p:grpSp>
      <p:grpSp>
        <p:nvGrpSpPr>
          <p:cNvPr id="15" name="Group 15"/>
          <p:cNvGrpSpPr/>
          <p:nvPr/>
        </p:nvGrpSpPr>
        <p:grpSpPr>
          <a:xfrm>
            <a:off x="-153785" y="-3027283"/>
            <a:ext cx="18595570" cy="5179520"/>
            <a:chOff x="0" y="0"/>
            <a:chExt cx="24794093" cy="6906027"/>
          </a:xfrm>
        </p:grpSpPr>
        <p:grpSp>
          <p:nvGrpSpPr>
            <p:cNvPr id="16" name="Group 16"/>
            <p:cNvGrpSpPr/>
            <p:nvPr/>
          </p:nvGrpSpPr>
          <p:grpSpPr>
            <a:xfrm>
              <a:off x="0" y="3884527"/>
              <a:ext cx="24794093" cy="3021500"/>
              <a:chOff x="0" y="0"/>
              <a:chExt cx="4897599" cy="596840"/>
            </a:xfrm>
          </p:grpSpPr>
          <p:sp>
            <p:nvSpPr>
              <p:cNvPr id="17" name="Freeform 17"/>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8" name="TextBox 18"/>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3">
                <a:alphaModFix amt="25000"/>
              </a:blip>
              <a:stretch>
                <a:fillRect t="-87595" b="-79706"/>
              </a:stretch>
            </a:blipFill>
          </p:spPr>
        </p:sp>
        <p:grpSp>
          <p:nvGrpSpPr>
            <p:cNvPr id="20" name="Group 20"/>
            <p:cNvGrpSpPr/>
            <p:nvPr/>
          </p:nvGrpSpPr>
          <p:grpSpPr>
            <a:xfrm>
              <a:off x="85437" y="4036377"/>
              <a:ext cx="24623218" cy="305350"/>
              <a:chOff x="0" y="0"/>
              <a:chExt cx="4863846" cy="60316"/>
            </a:xfrm>
          </p:grpSpPr>
          <p:sp>
            <p:nvSpPr>
              <p:cNvPr id="21" name="Freeform 21"/>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22" name="TextBox 22"/>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4">
                <a:extLst>
                  <a:ext uri="{96DAC541-7B7A-43D3-8B79-37D633B846F1}">
                    <asvg:svgBlip xmlns:asvg="http://schemas.microsoft.com/office/drawing/2016/SVG/main" r:embed="rId5"/>
                  </a:ext>
                </a:extLst>
              </a:blip>
              <a:stretch>
                <a:fillRect b="-33236"/>
              </a:stretch>
            </a:blipFill>
          </p:spPr>
        </p:sp>
        <p:sp>
          <p:nvSpPr>
            <p:cNvPr id="24" name="Freeform 24"/>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6"/>
              <a:stretch>
                <a:fillRect/>
              </a:stretch>
            </a:blipFill>
          </p:spPr>
        </p:sp>
        <p:sp>
          <p:nvSpPr>
            <p:cNvPr id="25" name="TextBox 25"/>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grpSp>
        <p:nvGrpSpPr>
          <p:cNvPr id="26" name="Group 26"/>
          <p:cNvGrpSpPr/>
          <p:nvPr/>
        </p:nvGrpSpPr>
        <p:grpSpPr>
          <a:xfrm>
            <a:off x="575010" y="3597752"/>
            <a:ext cx="8226126" cy="3586130"/>
            <a:chOff x="0" y="0"/>
            <a:chExt cx="2166552" cy="944495"/>
          </a:xfrm>
        </p:grpSpPr>
        <p:sp>
          <p:nvSpPr>
            <p:cNvPr id="27" name="Freeform 27"/>
            <p:cNvSpPr/>
            <p:nvPr/>
          </p:nvSpPr>
          <p:spPr>
            <a:xfrm>
              <a:off x="0" y="0"/>
              <a:ext cx="2166552" cy="944495"/>
            </a:xfrm>
            <a:custGeom>
              <a:avLst/>
              <a:gdLst/>
              <a:ahLst/>
              <a:cxnLst/>
              <a:rect l="l" t="t" r="r" b="b"/>
              <a:pathLst>
                <a:path w="2166552" h="944495">
                  <a:moveTo>
                    <a:pt x="18823" y="0"/>
                  </a:moveTo>
                  <a:lnTo>
                    <a:pt x="2147729" y="0"/>
                  </a:lnTo>
                  <a:cubicBezTo>
                    <a:pt x="2158124" y="0"/>
                    <a:pt x="2166552" y="8427"/>
                    <a:pt x="2166552" y="18823"/>
                  </a:cubicBezTo>
                  <a:lnTo>
                    <a:pt x="2166552" y="925672"/>
                  </a:lnTo>
                  <a:cubicBezTo>
                    <a:pt x="2166552" y="936068"/>
                    <a:pt x="2158124" y="944495"/>
                    <a:pt x="2147729" y="944495"/>
                  </a:cubicBezTo>
                  <a:lnTo>
                    <a:pt x="18823" y="944495"/>
                  </a:lnTo>
                  <a:cubicBezTo>
                    <a:pt x="13831" y="944495"/>
                    <a:pt x="9043" y="942512"/>
                    <a:pt x="5513" y="938982"/>
                  </a:cubicBezTo>
                  <a:cubicBezTo>
                    <a:pt x="1983" y="935452"/>
                    <a:pt x="0" y="930664"/>
                    <a:pt x="0" y="925672"/>
                  </a:cubicBezTo>
                  <a:lnTo>
                    <a:pt x="0" y="18823"/>
                  </a:lnTo>
                  <a:cubicBezTo>
                    <a:pt x="0" y="8427"/>
                    <a:pt x="8427" y="0"/>
                    <a:pt x="18823" y="0"/>
                  </a:cubicBezTo>
                  <a:close/>
                </a:path>
              </a:pathLst>
            </a:custGeom>
            <a:solidFill>
              <a:srgbClr val="F0D28B"/>
            </a:solidFill>
            <a:ln cap="sq">
              <a:noFill/>
              <a:prstDash val="solid"/>
              <a:miter/>
            </a:ln>
          </p:spPr>
        </p:sp>
        <p:sp>
          <p:nvSpPr>
            <p:cNvPr id="28" name="TextBox 28"/>
            <p:cNvSpPr txBox="1"/>
            <p:nvPr/>
          </p:nvSpPr>
          <p:spPr>
            <a:xfrm>
              <a:off x="0" y="-38100"/>
              <a:ext cx="2166552" cy="982595"/>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9682222" y="3510956"/>
            <a:ext cx="7999078" cy="4824199"/>
            <a:chOff x="0" y="0"/>
            <a:chExt cx="2106753" cy="1270571"/>
          </a:xfrm>
        </p:grpSpPr>
        <p:sp>
          <p:nvSpPr>
            <p:cNvPr id="30" name="Freeform 30"/>
            <p:cNvSpPr/>
            <p:nvPr/>
          </p:nvSpPr>
          <p:spPr>
            <a:xfrm>
              <a:off x="0" y="0"/>
              <a:ext cx="2106753" cy="1270571"/>
            </a:xfrm>
            <a:custGeom>
              <a:avLst/>
              <a:gdLst/>
              <a:ahLst/>
              <a:cxnLst/>
              <a:rect l="l" t="t" r="r" b="b"/>
              <a:pathLst>
                <a:path w="2106753" h="1270571">
                  <a:moveTo>
                    <a:pt x="19357" y="0"/>
                  </a:moveTo>
                  <a:lnTo>
                    <a:pt x="2087396" y="0"/>
                  </a:lnTo>
                  <a:cubicBezTo>
                    <a:pt x="2092530" y="0"/>
                    <a:pt x="2097453" y="2039"/>
                    <a:pt x="2101083" y="5670"/>
                  </a:cubicBezTo>
                  <a:cubicBezTo>
                    <a:pt x="2104714" y="9300"/>
                    <a:pt x="2106753" y="14223"/>
                    <a:pt x="2106753" y="19357"/>
                  </a:cubicBezTo>
                  <a:lnTo>
                    <a:pt x="2106753" y="1251214"/>
                  </a:lnTo>
                  <a:cubicBezTo>
                    <a:pt x="2106753" y="1256348"/>
                    <a:pt x="2104714" y="1261271"/>
                    <a:pt x="2101083" y="1264901"/>
                  </a:cubicBezTo>
                  <a:cubicBezTo>
                    <a:pt x="2097453" y="1268531"/>
                    <a:pt x="2092530" y="1270571"/>
                    <a:pt x="2087396" y="1270571"/>
                  </a:cubicBezTo>
                  <a:lnTo>
                    <a:pt x="19357" y="1270571"/>
                  </a:lnTo>
                  <a:cubicBezTo>
                    <a:pt x="14223" y="1270571"/>
                    <a:pt x="9300" y="1268531"/>
                    <a:pt x="5670" y="1264901"/>
                  </a:cubicBezTo>
                  <a:cubicBezTo>
                    <a:pt x="2039" y="1261271"/>
                    <a:pt x="0" y="1256348"/>
                    <a:pt x="0" y="1251214"/>
                  </a:cubicBezTo>
                  <a:lnTo>
                    <a:pt x="0" y="19357"/>
                  </a:lnTo>
                  <a:cubicBezTo>
                    <a:pt x="0" y="14223"/>
                    <a:pt x="2039" y="9300"/>
                    <a:pt x="5670" y="5670"/>
                  </a:cubicBezTo>
                  <a:cubicBezTo>
                    <a:pt x="9300" y="2039"/>
                    <a:pt x="14223" y="0"/>
                    <a:pt x="19357" y="0"/>
                  </a:cubicBezTo>
                  <a:close/>
                </a:path>
              </a:pathLst>
            </a:custGeom>
            <a:solidFill>
              <a:srgbClr val="074449"/>
            </a:solidFill>
            <a:ln cap="sq">
              <a:noFill/>
              <a:prstDash val="solid"/>
              <a:miter/>
            </a:ln>
          </p:spPr>
        </p:sp>
        <p:sp>
          <p:nvSpPr>
            <p:cNvPr id="31" name="TextBox 31"/>
            <p:cNvSpPr txBox="1"/>
            <p:nvPr/>
          </p:nvSpPr>
          <p:spPr>
            <a:xfrm>
              <a:off x="0" y="-38100"/>
              <a:ext cx="2106753" cy="1308671"/>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2"/>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03</a:t>
            </a:r>
          </a:p>
        </p:txBody>
      </p:sp>
      <p:sp>
        <p:nvSpPr>
          <p:cNvPr id="33" name="TextBox 33"/>
          <p:cNvSpPr txBox="1"/>
          <p:nvPr/>
        </p:nvSpPr>
        <p:spPr>
          <a:xfrm>
            <a:off x="795020" y="2542716"/>
            <a:ext cx="5248966" cy="712419"/>
          </a:xfrm>
          <a:prstGeom prst="rect">
            <a:avLst/>
          </a:prstGeom>
        </p:spPr>
        <p:txBody>
          <a:bodyPr lIns="0" tIns="0" rIns="0" bIns="0" rtlCol="0" anchor="t">
            <a:spAutoFit/>
          </a:bodyPr>
          <a:lstStyle/>
          <a:p>
            <a:pPr algn="l">
              <a:lnSpc>
                <a:spcPts val="5144"/>
              </a:lnSpc>
            </a:pPr>
            <a:r>
              <a:rPr lang="en-US" sz="4899" b="1">
                <a:solidFill>
                  <a:srgbClr val="074449"/>
                </a:solidFill>
                <a:latin typeface="Poppins Bold"/>
                <a:ea typeface="Poppins Bold"/>
                <a:cs typeface="Poppins Bold"/>
                <a:sym typeface="Poppins Bold"/>
              </a:rPr>
              <a:t>HIPOTESIS</a:t>
            </a:r>
          </a:p>
        </p:txBody>
      </p:sp>
      <p:sp>
        <p:nvSpPr>
          <p:cNvPr id="34" name="TextBox 34"/>
          <p:cNvSpPr txBox="1"/>
          <p:nvPr/>
        </p:nvSpPr>
        <p:spPr>
          <a:xfrm>
            <a:off x="851965" y="3885643"/>
            <a:ext cx="7434144" cy="3262232"/>
          </a:xfrm>
          <a:prstGeom prst="rect">
            <a:avLst/>
          </a:prstGeom>
        </p:spPr>
        <p:txBody>
          <a:bodyPr lIns="0" tIns="0" rIns="0" bIns="0" rtlCol="0" anchor="t">
            <a:spAutoFit/>
          </a:bodyPr>
          <a:lstStyle/>
          <a:p>
            <a:pPr marL="442183" lvl="1" indent="-221092" algn="just">
              <a:lnSpc>
                <a:spcPts val="2867"/>
              </a:lnSpc>
              <a:buAutoNum type="arabicPeriod"/>
            </a:pPr>
            <a:r>
              <a:rPr lang="en-US" sz="2048">
                <a:solidFill>
                  <a:srgbClr val="000000"/>
                </a:solidFill>
                <a:latin typeface="Poppins"/>
                <a:ea typeface="Poppins"/>
                <a:cs typeface="Poppins"/>
                <a:sym typeface="Poppins"/>
              </a:rPr>
              <a:t>Ekstrak kulit buah mangga arumanis  memiliki aktivitas antibakteri terhadap bakteri </a:t>
            </a:r>
            <a:r>
              <a:rPr lang="en-US" sz="2048" i="1">
                <a:solidFill>
                  <a:srgbClr val="000000"/>
                </a:solidFill>
                <a:latin typeface="Poppins Italics"/>
                <a:ea typeface="Poppins Italics"/>
                <a:cs typeface="Poppins Italics"/>
                <a:sym typeface="Poppins Italics"/>
              </a:rPr>
              <a:t>Bacillus cereus </a:t>
            </a:r>
            <a:r>
              <a:rPr lang="en-US" sz="2048">
                <a:solidFill>
                  <a:srgbClr val="000000"/>
                </a:solidFill>
                <a:latin typeface="Poppins"/>
                <a:ea typeface="Poppins"/>
                <a:cs typeface="Poppins"/>
                <a:sym typeface="Poppins"/>
              </a:rPr>
              <a:t>dan</a:t>
            </a:r>
            <a:r>
              <a:rPr lang="en-US" sz="2048" i="1">
                <a:solidFill>
                  <a:srgbClr val="000000"/>
                </a:solidFill>
                <a:latin typeface="Poppins Italics"/>
                <a:ea typeface="Poppins Italics"/>
                <a:cs typeface="Poppins Italics"/>
                <a:sym typeface="Poppins Italics"/>
              </a:rPr>
              <a:t> Escherichia coli.</a:t>
            </a:r>
          </a:p>
          <a:p>
            <a:pPr marL="442183" lvl="1" indent="-221092" algn="just">
              <a:lnSpc>
                <a:spcPts val="2867"/>
              </a:lnSpc>
              <a:buAutoNum type="arabicPeriod"/>
            </a:pPr>
            <a:r>
              <a:rPr lang="en-US" sz="2048">
                <a:solidFill>
                  <a:srgbClr val="000000"/>
                </a:solidFill>
                <a:latin typeface="Poppins"/>
                <a:ea typeface="Poppins"/>
                <a:cs typeface="Poppins"/>
                <a:sym typeface="Poppins"/>
              </a:rPr>
              <a:t>Ekstrak kulit buah mangga arumanis memiliki aktivitas daya hambat yang kuat terhadap bakteri</a:t>
            </a:r>
            <a:r>
              <a:rPr lang="en-US" sz="2048" i="1">
                <a:solidFill>
                  <a:srgbClr val="000000"/>
                </a:solidFill>
                <a:latin typeface="Poppins Italics"/>
                <a:ea typeface="Poppins Italics"/>
                <a:cs typeface="Poppins Italics"/>
                <a:sym typeface="Poppins Italics"/>
              </a:rPr>
              <a:t> Bacillus cereus </a:t>
            </a:r>
            <a:r>
              <a:rPr lang="en-US" sz="2048">
                <a:solidFill>
                  <a:srgbClr val="000000"/>
                </a:solidFill>
                <a:latin typeface="Poppins"/>
                <a:ea typeface="Poppins"/>
                <a:cs typeface="Poppins"/>
                <a:sym typeface="Poppins"/>
              </a:rPr>
              <a:t>dan</a:t>
            </a:r>
            <a:r>
              <a:rPr lang="en-US" sz="2048" i="1">
                <a:solidFill>
                  <a:srgbClr val="000000"/>
                </a:solidFill>
                <a:latin typeface="Poppins Italics"/>
                <a:ea typeface="Poppins Italics"/>
                <a:cs typeface="Poppins Italics"/>
                <a:sym typeface="Poppins Italics"/>
              </a:rPr>
              <a:t> Escherichia coli.</a:t>
            </a:r>
          </a:p>
          <a:p>
            <a:pPr marL="442183" lvl="1" indent="-221092" algn="just">
              <a:lnSpc>
                <a:spcPts val="2867"/>
              </a:lnSpc>
              <a:buAutoNum type="arabicPeriod"/>
            </a:pPr>
            <a:r>
              <a:rPr lang="en-US" sz="2048">
                <a:solidFill>
                  <a:srgbClr val="000000"/>
                </a:solidFill>
                <a:latin typeface="Poppins"/>
                <a:ea typeface="Poppins"/>
                <a:cs typeface="Poppins"/>
                <a:sym typeface="Poppins"/>
              </a:rPr>
              <a:t>Ekstrak kulit buah mengga arumanis dengan pelarut etanol menunjukkan aktivitas antibakteri terbaik.</a:t>
            </a:r>
          </a:p>
          <a:p>
            <a:pPr algn="just">
              <a:lnSpc>
                <a:spcPts val="2867"/>
              </a:lnSpc>
            </a:pPr>
            <a:endParaRPr lang="en-US" sz="2048">
              <a:solidFill>
                <a:srgbClr val="000000"/>
              </a:solidFill>
              <a:latin typeface="Poppins"/>
              <a:ea typeface="Poppins"/>
              <a:cs typeface="Poppins"/>
              <a:sym typeface="Poppins"/>
            </a:endParaRPr>
          </a:p>
        </p:txBody>
      </p:sp>
      <p:sp>
        <p:nvSpPr>
          <p:cNvPr id="35" name="TextBox 35"/>
          <p:cNvSpPr txBox="1"/>
          <p:nvPr/>
        </p:nvSpPr>
        <p:spPr>
          <a:xfrm>
            <a:off x="9767947" y="2542716"/>
            <a:ext cx="5248966" cy="712419"/>
          </a:xfrm>
          <a:prstGeom prst="rect">
            <a:avLst/>
          </a:prstGeom>
        </p:spPr>
        <p:txBody>
          <a:bodyPr lIns="0" tIns="0" rIns="0" bIns="0" rtlCol="0" anchor="t">
            <a:spAutoFit/>
          </a:bodyPr>
          <a:lstStyle/>
          <a:p>
            <a:pPr algn="l">
              <a:lnSpc>
                <a:spcPts val="5144"/>
              </a:lnSpc>
            </a:pPr>
            <a:r>
              <a:rPr lang="en-US" sz="4899" b="1">
                <a:solidFill>
                  <a:srgbClr val="FDB813"/>
                </a:solidFill>
                <a:latin typeface="Poppins Bold"/>
                <a:ea typeface="Poppins Bold"/>
                <a:cs typeface="Poppins Bold"/>
                <a:sym typeface="Poppins Bold"/>
              </a:rPr>
              <a:t>MANFAAT</a:t>
            </a:r>
          </a:p>
        </p:txBody>
      </p:sp>
      <p:sp>
        <p:nvSpPr>
          <p:cNvPr id="36" name="TextBox 36"/>
          <p:cNvSpPr txBox="1"/>
          <p:nvPr/>
        </p:nvSpPr>
        <p:spPr>
          <a:xfrm>
            <a:off x="9824892" y="3767257"/>
            <a:ext cx="7434408" cy="4950519"/>
          </a:xfrm>
          <a:prstGeom prst="rect">
            <a:avLst/>
          </a:prstGeom>
        </p:spPr>
        <p:txBody>
          <a:bodyPr lIns="0" tIns="0" rIns="0" bIns="0" rtlCol="0" anchor="t">
            <a:spAutoFit/>
          </a:bodyPr>
          <a:lstStyle/>
          <a:p>
            <a:pPr marL="431801" lvl="1" indent="-215900" algn="just">
              <a:lnSpc>
                <a:spcPts val="2800"/>
              </a:lnSpc>
              <a:buAutoNum type="arabicPeriod"/>
            </a:pPr>
            <a:r>
              <a:rPr lang="en-US" sz="2000">
                <a:solidFill>
                  <a:srgbClr val="FFFFFF"/>
                </a:solidFill>
                <a:latin typeface="Poppins"/>
                <a:ea typeface="Poppins"/>
                <a:cs typeface="Poppins"/>
                <a:sym typeface="Poppins"/>
              </a:rPr>
              <a:t>Mengambangkan senyawa antibakteri alami untuk mengatasi infeksi bakteri penyebab diare seperti </a:t>
            </a:r>
            <a:r>
              <a:rPr lang="en-US" sz="2000" i="1">
                <a:solidFill>
                  <a:srgbClr val="FFFFFF"/>
                </a:solidFill>
                <a:latin typeface="Poppins Italics"/>
                <a:ea typeface="Poppins Italics"/>
                <a:cs typeface="Poppins Italics"/>
                <a:sym typeface="Poppins Italics"/>
              </a:rPr>
              <a:t>Bacillus cereus</a:t>
            </a:r>
            <a:r>
              <a:rPr lang="en-US" sz="2000">
                <a:solidFill>
                  <a:srgbClr val="FFFFFF"/>
                </a:solidFill>
                <a:latin typeface="Poppins"/>
                <a:ea typeface="Poppins"/>
                <a:cs typeface="Poppins"/>
                <a:sym typeface="Poppins"/>
              </a:rPr>
              <a:t> dan </a:t>
            </a:r>
            <a:r>
              <a:rPr lang="en-US" sz="2000" i="1">
                <a:solidFill>
                  <a:srgbClr val="FFFFFF"/>
                </a:solidFill>
                <a:latin typeface="Poppins Italics"/>
                <a:ea typeface="Poppins Italics"/>
                <a:cs typeface="Poppins Italics"/>
                <a:sym typeface="Poppins Italics"/>
              </a:rPr>
              <a:t>Escherichia coli </a:t>
            </a:r>
            <a:r>
              <a:rPr lang="en-US" sz="2000">
                <a:solidFill>
                  <a:srgbClr val="FFFFFF"/>
                </a:solidFill>
                <a:latin typeface="Poppins"/>
                <a:ea typeface="Poppins"/>
                <a:cs typeface="Poppins"/>
                <a:sym typeface="Poppins"/>
              </a:rPr>
              <a:t>dengan memanfaatkan senyawa bioaktif dari tanaman mangga arumanis.</a:t>
            </a:r>
          </a:p>
          <a:p>
            <a:pPr marL="431801" lvl="1" indent="-215900" algn="just">
              <a:lnSpc>
                <a:spcPts val="2800"/>
              </a:lnSpc>
              <a:buAutoNum type="arabicPeriod"/>
            </a:pPr>
            <a:r>
              <a:rPr lang="en-US" sz="2000">
                <a:solidFill>
                  <a:srgbClr val="FFFFFF"/>
                </a:solidFill>
                <a:latin typeface="Poppins"/>
                <a:ea typeface="Poppins"/>
                <a:cs typeface="Poppins"/>
                <a:sym typeface="Poppins"/>
              </a:rPr>
              <a:t>Pemanfaatan limbah kulit buah mangga  yang dapat dimanfaatkan sebagai sumber bahan aktif antibakteri, mendukung prinsip ramah lingkungan dan keberlanjutan.</a:t>
            </a:r>
          </a:p>
          <a:p>
            <a:pPr marL="431801" lvl="1" indent="-215900" algn="just">
              <a:lnSpc>
                <a:spcPts val="2800"/>
              </a:lnSpc>
              <a:buAutoNum type="arabicPeriod"/>
            </a:pPr>
            <a:r>
              <a:rPr lang="en-US" sz="2000">
                <a:solidFill>
                  <a:srgbClr val="FFFFFF"/>
                </a:solidFill>
                <a:latin typeface="Poppins"/>
                <a:ea typeface="Poppins"/>
                <a:cs typeface="Poppins"/>
                <a:sym typeface="Poppins"/>
              </a:rPr>
              <a:t>Mengurangi penggunaan antibiotik yang berlebihan dan mencegah perkembangan resistensi antibiotik pada bakteri dengan penggunaan bahan alami.</a:t>
            </a:r>
          </a:p>
          <a:p>
            <a:pPr algn="just">
              <a:lnSpc>
                <a:spcPts val="2800"/>
              </a:lnSpc>
            </a:pPr>
            <a:endParaRPr lang="en-US" sz="2000">
              <a:solidFill>
                <a:srgbClr val="FFFFFF"/>
              </a:solidFill>
              <a:latin typeface="Poppins"/>
              <a:ea typeface="Poppins"/>
              <a:cs typeface="Poppins"/>
              <a:sym typeface="Poppins"/>
            </a:endParaRPr>
          </a:p>
          <a:p>
            <a:pPr algn="just">
              <a:lnSpc>
                <a:spcPts val="2800"/>
              </a:lnSpc>
            </a:pPr>
            <a:endParaRPr lang="en-US" sz="2000">
              <a:solidFill>
                <a:srgbClr val="FFFFF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785" y="9245645"/>
            <a:ext cx="18595570" cy="1041355"/>
            <a:chOff x="0" y="0"/>
            <a:chExt cx="4897599" cy="274266"/>
          </a:xfrm>
        </p:grpSpPr>
        <p:sp>
          <p:nvSpPr>
            <p:cNvPr id="3" name="Freeform 3"/>
            <p:cNvSpPr/>
            <p:nvPr/>
          </p:nvSpPr>
          <p:spPr>
            <a:xfrm>
              <a:off x="0" y="0"/>
              <a:ext cx="4897599" cy="274266"/>
            </a:xfrm>
            <a:custGeom>
              <a:avLst/>
              <a:gdLst/>
              <a:ahLst/>
              <a:cxnLst/>
              <a:rect l="l" t="t" r="r" b="b"/>
              <a:pathLst>
                <a:path w="4897599" h="274266">
                  <a:moveTo>
                    <a:pt x="0" y="0"/>
                  </a:moveTo>
                  <a:lnTo>
                    <a:pt x="4897599" y="0"/>
                  </a:lnTo>
                  <a:lnTo>
                    <a:pt x="4897599" y="274266"/>
                  </a:lnTo>
                  <a:lnTo>
                    <a:pt x="0" y="274266"/>
                  </a:lnTo>
                  <a:close/>
                </a:path>
              </a:pathLst>
            </a:custGeom>
            <a:solidFill>
              <a:srgbClr val="074449"/>
            </a:solidFill>
          </p:spPr>
        </p:sp>
        <p:sp>
          <p:nvSpPr>
            <p:cNvPr id="4" name="TextBox 4"/>
            <p:cNvSpPr txBox="1"/>
            <p:nvPr/>
          </p:nvSpPr>
          <p:spPr>
            <a:xfrm>
              <a:off x="0" y="-38100"/>
              <a:ext cx="4897599"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sp>
        <p:nvSpPr>
          <p:cNvPr id="6" name="TextBox 6"/>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04</a:t>
            </a:r>
          </a:p>
        </p:txBody>
      </p:sp>
      <p:sp>
        <p:nvSpPr>
          <p:cNvPr id="7" name="TextBox 7"/>
          <p:cNvSpPr txBox="1"/>
          <p:nvPr/>
        </p:nvSpPr>
        <p:spPr>
          <a:xfrm>
            <a:off x="3398977" y="2550932"/>
            <a:ext cx="11490046" cy="895325"/>
          </a:xfrm>
          <a:prstGeom prst="rect">
            <a:avLst/>
          </a:prstGeom>
        </p:spPr>
        <p:txBody>
          <a:bodyPr lIns="0" tIns="0" rIns="0" bIns="0" rtlCol="0" anchor="t">
            <a:spAutoFit/>
          </a:bodyPr>
          <a:lstStyle/>
          <a:p>
            <a:pPr algn="ctr">
              <a:lnSpc>
                <a:spcPts val="6300"/>
              </a:lnSpc>
            </a:pPr>
            <a:r>
              <a:rPr lang="en-US" sz="6000" b="1">
                <a:solidFill>
                  <a:srgbClr val="FDB813"/>
                </a:solidFill>
                <a:latin typeface="Poppins Bold"/>
                <a:ea typeface="Poppins Bold"/>
                <a:cs typeface="Poppins Bold"/>
                <a:sym typeface="Poppins Bold"/>
              </a:rPr>
              <a:t>PENELITIAN TERDAHULU</a:t>
            </a:r>
          </a:p>
        </p:txBody>
      </p:sp>
      <p:sp>
        <p:nvSpPr>
          <p:cNvPr id="8" name="TextBox 8"/>
          <p:cNvSpPr txBox="1"/>
          <p:nvPr/>
        </p:nvSpPr>
        <p:spPr>
          <a:xfrm>
            <a:off x="693679" y="4174558"/>
            <a:ext cx="7860889" cy="3188146"/>
          </a:xfrm>
          <a:prstGeom prst="rect">
            <a:avLst/>
          </a:prstGeom>
        </p:spPr>
        <p:txBody>
          <a:bodyPr lIns="0" tIns="0" rIns="0" bIns="0" rtlCol="0" anchor="t">
            <a:spAutoFit/>
          </a:bodyPr>
          <a:lstStyle/>
          <a:p>
            <a:pPr algn="just">
              <a:lnSpc>
                <a:spcPts val="2800"/>
              </a:lnSpc>
            </a:pPr>
            <a:r>
              <a:rPr lang="en-US" sz="2000">
                <a:solidFill>
                  <a:srgbClr val="000000"/>
                </a:solidFill>
                <a:latin typeface="Poppins"/>
                <a:ea typeface="Poppins"/>
                <a:cs typeface="Poppins"/>
                <a:sym typeface="Poppins"/>
              </a:rPr>
              <a:t>“Uji Ekstrak Kulit Buah Mangga Arumanis Dalam Etanol Pada Tumbuh Kembang </a:t>
            </a:r>
            <a:r>
              <a:rPr lang="en-US" sz="2000" i="1">
                <a:solidFill>
                  <a:srgbClr val="000000"/>
                </a:solidFill>
                <a:latin typeface="Poppins Italics"/>
                <a:ea typeface="Poppins Italics"/>
                <a:cs typeface="Poppins Italics"/>
                <a:sym typeface="Poppins Italics"/>
              </a:rPr>
              <a:t>Escherichia coli </a:t>
            </a:r>
            <a:r>
              <a:rPr lang="en-US" sz="2000">
                <a:solidFill>
                  <a:srgbClr val="000000"/>
                </a:solidFill>
                <a:latin typeface="Poppins"/>
                <a:ea typeface="Poppins"/>
                <a:cs typeface="Poppins"/>
                <a:sym typeface="Poppins"/>
              </a:rPr>
              <a:t>dan </a:t>
            </a:r>
            <a:r>
              <a:rPr lang="en-US" sz="2000" i="1">
                <a:solidFill>
                  <a:srgbClr val="000000"/>
                </a:solidFill>
                <a:latin typeface="Poppins Italics"/>
                <a:ea typeface="Poppins Italics"/>
                <a:cs typeface="Poppins Italics"/>
                <a:sym typeface="Poppins Italics"/>
              </a:rPr>
              <a:t>Salmonella typhi.“</a:t>
            </a:r>
          </a:p>
          <a:p>
            <a:pPr algn="just">
              <a:lnSpc>
                <a:spcPts val="2800"/>
              </a:lnSpc>
            </a:pPr>
            <a:endParaRPr lang="en-US" sz="2000" i="1">
              <a:solidFill>
                <a:srgbClr val="000000"/>
              </a:solidFill>
              <a:latin typeface="Poppins Italics"/>
              <a:ea typeface="Poppins Italics"/>
              <a:cs typeface="Poppins Italics"/>
              <a:sym typeface="Poppins Italics"/>
            </a:endParaRPr>
          </a:p>
          <a:p>
            <a:pPr algn="just">
              <a:lnSpc>
                <a:spcPts val="2800"/>
              </a:lnSpc>
            </a:pPr>
            <a:r>
              <a:rPr lang="en-US" sz="2000">
                <a:solidFill>
                  <a:srgbClr val="000000"/>
                </a:solidFill>
                <a:latin typeface="Poppins"/>
                <a:ea typeface="Poppins"/>
                <a:cs typeface="Poppins"/>
                <a:sym typeface="Poppins"/>
              </a:rPr>
              <a:t>Ekstraksi metode maserasi menggunakan pelarut etanol dan pengujian aktivitas antibakteri dengan metode difusi cakram, metode dilusi.</a:t>
            </a:r>
          </a:p>
          <a:p>
            <a:pPr algn="just">
              <a:lnSpc>
                <a:spcPts val="2800"/>
              </a:lnSpc>
            </a:pPr>
            <a:endParaRPr lang="en-US" sz="2000">
              <a:solidFill>
                <a:srgbClr val="000000"/>
              </a:solidFill>
              <a:latin typeface="Poppins"/>
              <a:ea typeface="Poppins"/>
              <a:cs typeface="Poppins"/>
              <a:sym typeface="Poppins"/>
            </a:endParaRPr>
          </a:p>
          <a:p>
            <a:pPr algn="just">
              <a:lnSpc>
                <a:spcPts val="2800"/>
              </a:lnSpc>
            </a:pPr>
            <a:r>
              <a:rPr lang="en-US" sz="2000" b="1">
                <a:solidFill>
                  <a:srgbClr val="000000"/>
                </a:solidFill>
                <a:latin typeface="Poppins Bold"/>
                <a:ea typeface="Poppins Bold"/>
                <a:cs typeface="Poppins Bold"/>
                <a:sym typeface="Poppins Bold"/>
              </a:rPr>
              <a:t>Bakteri </a:t>
            </a:r>
            <a:r>
              <a:rPr lang="en-US" sz="2000" b="1" i="1">
                <a:solidFill>
                  <a:srgbClr val="000000"/>
                </a:solidFill>
                <a:latin typeface="Poppins Bold Italics"/>
                <a:ea typeface="Poppins Bold Italics"/>
                <a:cs typeface="Poppins Bold Italics"/>
                <a:sym typeface="Poppins Bold Italics"/>
              </a:rPr>
              <a:t>E.coli</a:t>
            </a:r>
            <a:r>
              <a:rPr lang="en-US" sz="2000" b="1">
                <a:solidFill>
                  <a:srgbClr val="000000"/>
                </a:solidFill>
                <a:latin typeface="Poppins Bold"/>
                <a:ea typeface="Poppins Bold"/>
                <a:cs typeface="Poppins Bold"/>
                <a:sym typeface="Poppins Bold"/>
              </a:rPr>
              <a:t> dapat dihambat pada konsentrasi 20%, 30%, 40% dengan kriteria kuat.</a:t>
            </a:r>
          </a:p>
        </p:txBody>
      </p:sp>
      <p:sp>
        <p:nvSpPr>
          <p:cNvPr id="9" name="TextBox 9"/>
          <p:cNvSpPr txBox="1"/>
          <p:nvPr/>
        </p:nvSpPr>
        <p:spPr>
          <a:xfrm>
            <a:off x="676275" y="3567746"/>
            <a:ext cx="5400719" cy="441350"/>
          </a:xfrm>
          <a:prstGeom prst="rect">
            <a:avLst/>
          </a:prstGeom>
        </p:spPr>
        <p:txBody>
          <a:bodyPr lIns="0" tIns="0" rIns="0" bIns="0" rtlCol="0" anchor="t">
            <a:spAutoFit/>
          </a:bodyPr>
          <a:lstStyle/>
          <a:p>
            <a:pPr algn="l">
              <a:lnSpc>
                <a:spcPts val="3499"/>
              </a:lnSpc>
            </a:pPr>
            <a:r>
              <a:rPr lang="en-US" sz="2499" b="1">
                <a:solidFill>
                  <a:srgbClr val="074449"/>
                </a:solidFill>
                <a:latin typeface="Poppins Bold"/>
                <a:ea typeface="Poppins Bold"/>
                <a:cs typeface="Poppins Bold"/>
                <a:sym typeface="Poppins Bold"/>
              </a:rPr>
              <a:t>Ginting</a:t>
            </a:r>
            <a:r>
              <a:rPr lang="en-US" sz="2499" b="1" i="1">
                <a:solidFill>
                  <a:srgbClr val="074449"/>
                </a:solidFill>
                <a:latin typeface="Poppins Bold Italics"/>
                <a:ea typeface="Poppins Bold Italics"/>
                <a:cs typeface="Poppins Bold Italics"/>
                <a:sym typeface="Poppins Bold Italics"/>
              </a:rPr>
              <a:t> et al.</a:t>
            </a:r>
            <a:r>
              <a:rPr lang="en-US" sz="2499" b="1">
                <a:solidFill>
                  <a:srgbClr val="074449"/>
                </a:solidFill>
                <a:latin typeface="Poppins Bold"/>
                <a:ea typeface="Poppins Bold"/>
                <a:cs typeface="Poppins Bold"/>
                <a:sym typeface="Poppins Bold"/>
              </a:rPr>
              <a:t>, 2022</a:t>
            </a:r>
          </a:p>
        </p:txBody>
      </p:sp>
      <p:grpSp>
        <p:nvGrpSpPr>
          <p:cNvPr id="10" name="Group 10"/>
          <p:cNvGrpSpPr/>
          <p:nvPr/>
        </p:nvGrpSpPr>
        <p:grpSpPr>
          <a:xfrm>
            <a:off x="-153785" y="-3027283"/>
            <a:ext cx="18595570" cy="5179520"/>
            <a:chOff x="0" y="0"/>
            <a:chExt cx="24794093" cy="6906027"/>
          </a:xfrm>
        </p:grpSpPr>
        <p:grpSp>
          <p:nvGrpSpPr>
            <p:cNvPr id="11" name="Group 11"/>
            <p:cNvGrpSpPr/>
            <p:nvPr/>
          </p:nvGrpSpPr>
          <p:grpSpPr>
            <a:xfrm>
              <a:off x="0" y="3884527"/>
              <a:ext cx="24794093" cy="3021500"/>
              <a:chOff x="0" y="0"/>
              <a:chExt cx="4897599" cy="596840"/>
            </a:xfrm>
          </p:grpSpPr>
          <p:sp>
            <p:nvSpPr>
              <p:cNvPr id="12" name="Freeform 12"/>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3" name="TextBox 13"/>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2">
                <a:alphaModFix amt="25000"/>
              </a:blip>
              <a:stretch>
                <a:fillRect t="-87595" b="-79706"/>
              </a:stretch>
            </a:blipFill>
          </p:spPr>
        </p:sp>
        <p:grpSp>
          <p:nvGrpSpPr>
            <p:cNvPr id="15" name="Group 15"/>
            <p:cNvGrpSpPr/>
            <p:nvPr/>
          </p:nvGrpSpPr>
          <p:grpSpPr>
            <a:xfrm>
              <a:off x="85437" y="4036377"/>
              <a:ext cx="24623218" cy="305350"/>
              <a:chOff x="0" y="0"/>
              <a:chExt cx="4863846" cy="60316"/>
            </a:xfrm>
          </p:grpSpPr>
          <p:sp>
            <p:nvSpPr>
              <p:cNvPr id="16" name="Freeform 16"/>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7" name="TextBox 17"/>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3">
                <a:extLst>
                  <a:ext uri="{96DAC541-7B7A-43D3-8B79-37D633B846F1}">
                    <asvg:svgBlip xmlns:asvg="http://schemas.microsoft.com/office/drawing/2016/SVG/main" r:embed="rId4"/>
                  </a:ext>
                </a:extLst>
              </a:blip>
              <a:stretch>
                <a:fillRect b="-33236"/>
              </a:stretch>
            </a:blipFill>
          </p:spPr>
        </p:sp>
        <p:sp>
          <p:nvSpPr>
            <p:cNvPr id="19" name="Freeform 19"/>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5"/>
              <a:stretch>
                <a:fillRect/>
              </a:stretch>
            </a:blipFill>
          </p:spPr>
        </p:sp>
        <p:sp>
          <p:nvSpPr>
            <p:cNvPr id="20" name="TextBox 20"/>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sp>
        <p:nvSpPr>
          <p:cNvPr id="21" name="TextBox 21"/>
          <p:cNvSpPr txBox="1"/>
          <p:nvPr/>
        </p:nvSpPr>
        <p:spPr>
          <a:xfrm>
            <a:off x="9671670" y="4174558"/>
            <a:ext cx="7860889" cy="4950519"/>
          </a:xfrm>
          <a:prstGeom prst="rect">
            <a:avLst/>
          </a:prstGeom>
        </p:spPr>
        <p:txBody>
          <a:bodyPr lIns="0" tIns="0" rIns="0" bIns="0" rtlCol="0" anchor="t">
            <a:spAutoFit/>
          </a:bodyPr>
          <a:lstStyle/>
          <a:p>
            <a:pPr algn="just">
              <a:lnSpc>
                <a:spcPts val="2800"/>
              </a:lnSpc>
            </a:pPr>
            <a:r>
              <a:rPr lang="en-US" sz="2000">
                <a:solidFill>
                  <a:srgbClr val="000000"/>
                </a:solidFill>
                <a:latin typeface="Poppins"/>
                <a:ea typeface="Poppins"/>
                <a:cs typeface="Poppins"/>
                <a:sym typeface="Poppins"/>
              </a:rPr>
              <a:t>“Mango Peels as an Industrial By-Product: A Sustainable</a:t>
            </a:r>
          </a:p>
          <a:p>
            <a:pPr algn="just">
              <a:lnSpc>
                <a:spcPts val="2800"/>
              </a:lnSpc>
            </a:pPr>
            <a:r>
              <a:rPr lang="en-US" sz="2000">
                <a:solidFill>
                  <a:srgbClr val="000000"/>
                </a:solidFill>
                <a:latin typeface="Poppins"/>
                <a:ea typeface="Poppins"/>
                <a:cs typeface="Poppins"/>
                <a:sym typeface="Poppins"/>
              </a:rPr>
              <a:t>Source of Compounds with Antioxidant, Enzymatic, and</a:t>
            </a:r>
          </a:p>
          <a:p>
            <a:pPr algn="just">
              <a:lnSpc>
                <a:spcPts val="2800"/>
              </a:lnSpc>
            </a:pPr>
            <a:r>
              <a:rPr lang="en-US" sz="2000">
                <a:solidFill>
                  <a:srgbClr val="000000"/>
                </a:solidFill>
                <a:latin typeface="Poppins"/>
                <a:ea typeface="Poppins"/>
                <a:cs typeface="Poppins"/>
                <a:sym typeface="Poppins"/>
              </a:rPr>
              <a:t>Antimicrobial Activity”</a:t>
            </a:r>
          </a:p>
          <a:p>
            <a:pPr algn="just">
              <a:lnSpc>
                <a:spcPts val="2800"/>
              </a:lnSpc>
            </a:pPr>
            <a:endParaRPr lang="en-US" sz="2000">
              <a:solidFill>
                <a:srgbClr val="000000"/>
              </a:solidFill>
              <a:latin typeface="Poppins"/>
              <a:ea typeface="Poppins"/>
              <a:cs typeface="Poppins"/>
              <a:sym typeface="Poppins"/>
            </a:endParaRPr>
          </a:p>
          <a:p>
            <a:pPr algn="just">
              <a:lnSpc>
                <a:spcPts val="2800"/>
              </a:lnSpc>
            </a:pPr>
            <a:r>
              <a:rPr lang="en-US" sz="2000">
                <a:solidFill>
                  <a:srgbClr val="000000"/>
                </a:solidFill>
                <a:latin typeface="Poppins"/>
                <a:ea typeface="Poppins"/>
                <a:cs typeface="Poppins"/>
                <a:sym typeface="Poppins"/>
              </a:rPr>
              <a:t>Ekstraksi metode Soxhlet (SE) menggunakan pelarut etanol dan metode Ultrasound-Assisted Extraction (UAE) menggunakan pelarut etanol dan air. pengujian aktivitas dengan metode difusi cakram dan metode mikrobroth dilution.</a:t>
            </a:r>
          </a:p>
          <a:p>
            <a:pPr algn="just">
              <a:lnSpc>
                <a:spcPts val="2800"/>
              </a:lnSpc>
            </a:pPr>
            <a:endParaRPr lang="en-US" sz="2000">
              <a:solidFill>
                <a:srgbClr val="000000"/>
              </a:solidFill>
              <a:latin typeface="Poppins"/>
              <a:ea typeface="Poppins"/>
              <a:cs typeface="Poppins"/>
              <a:sym typeface="Poppins"/>
            </a:endParaRPr>
          </a:p>
          <a:p>
            <a:pPr algn="just">
              <a:lnSpc>
                <a:spcPts val="2800"/>
              </a:lnSpc>
            </a:pPr>
            <a:r>
              <a:rPr lang="en-US" sz="2000" b="1">
                <a:solidFill>
                  <a:srgbClr val="000000"/>
                </a:solidFill>
                <a:latin typeface="Poppins Bold"/>
                <a:ea typeface="Poppins Bold"/>
                <a:cs typeface="Poppins Bold"/>
                <a:sym typeface="Poppins Bold"/>
              </a:rPr>
              <a:t>Ekstrak kulit buah mangga menunjukkan aktivitas antibakteri dengan nilai konsentrasi daya hambat minimum 1.0 mg/mL (</a:t>
            </a:r>
            <a:r>
              <a:rPr lang="en-US" sz="2000" b="1" i="1">
                <a:solidFill>
                  <a:srgbClr val="000000"/>
                </a:solidFill>
                <a:latin typeface="Poppins Bold Italics"/>
                <a:ea typeface="Poppins Bold Italics"/>
                <a:cs typeface="Poppins Bold Italics"/>
                <a:sym typeface="Poppins Bold Italics"/>
              </a:rPr>
              <a:t>E.coli</a:t>
            </a:r>
            <a:r>
              <a:rPr lang="en-US" sz="2000" b="1">
                <a:solidFill>
                  <a:srgbClr val="000000"/>
                </a:solidFill>
                <a:latin typeface="Poppins Bold"/>
                <a:ea typeface="Poppins Bold"/>
                <a:cs typeface="Poppins Bold"/>
                <a:sym typeface="Poppins Bold"/>
              </a:rPr>
              <a:t>) dan 0,25 mg/mL (</a:t>
            </a:r>
            <a:r>
              <a:rPr lang="en-US" sz="2000" b="1" i="1">
                <a:solidFill>
                  <a:srgbClr val="000000"/>
                </a:solidFill>
                <a:latin typeface="Poppins Bold Italics"/>
                <a:ea typeface="Poppins Bold Italics"/>
                <a:cs typeface="Poppins Bold Italics"/>
                <a:sym typeface="Poppins Bold Italics"/>
              </a:rPr>
              <a:t>B.cereus</a:t>
            </a:r>
            <a:r>
              <a:rPr lang="en-US" sz="2000" b="1">
                <a:solidFill>
                  <a:srgbClr val="000000"/>
                </a:solidFill>
                <a:latin typeface="Poppins Bold"/>
                <a:ea typeface="Poppins Bold"/>
                <a:cs typeface="Poppins Bold"/>
                <a:sym typeface="Poppins Bold"/>
              </a:rPr>
              <a:t>)</a:t>
            </a:r>
          </a:p>
          <a:p>
            <a:pPr algn="just">
              <a:lnSpc>
                <a:spcPts val="2800"/>
              </a:lnSpc>
            </a:pPr>
            <a:r>
              <a:rPr lang="en-US" sz="2000">
                <a:solidFill>
                  <a:srgbClr val="000000"/>
                </a:solidFill>
                <a:latin typeface="Poppins"/>
                <a:ea typeface="Poppins"/>
                <a:cs typeface="Poppins"/>
                <a:sym typeface="Poppins"/>
              </a:rPr>
              <a:t>           </a:t>
            </a:r>
          </a:p>
        </p:txBody>
      </p:sp>
      <p:sp>
        <p:nvSpPr>
          <p:cNvPr id="22" name="TextBox 22"/>
          <p:cNvSpPr txBox="1"/>
          <p:nvPr/>
        </p:nvSpPr>
        <p:spPr>
          <a:xfrm>
            <a:off x="9671670" y="3567746"/>
            <a:ext cx="5400719" cy="441350"/>
          </a:xfrm>
          <a:prstGeom prst="rect">
            <a:avLst/>
          </a:prstGeom>
        </p:spPr>
        <p:txBody>
          <a:bodyPr lIns="0" tIns="0" rIns="0" bIns="0" rtlCol="0" anchor="t">
            <a:spAutoFit/>
          </a:bodyPr>
          <a:lstStyle/>
          <a:p>
            <a:pPr algn="l">
              <a:lnSpc>
                <a:spcPts val="3499"/>
              </a:lnSpc>
            </a:pPr>
            <a:r>
              <a:rPr lang="en-US" sz="2499" b="1">
                <a:solidFill>
                  <a:srgbClr val="074449"/>
                </a:solidFill>
                <a:latin typeface="Poppins Bold"/>
                <a:ea typeface="Poppins Bold"/>
                <a:cs typeface="Poppins Bold"/>
                <a:sym typeface="Poppins Bold"/>
              </a:rPr>
              <a:t>Kucuk</a:t>
            </a:r>
            <a:r>
              <a:rPr lang="en-US" sz="2499" b="1" i="1">
                <a:solidFill>
                  <a:srgbClr val="074449"/>
                </a:solidFill>
                <a:latin typeface="Poppins Bold Italics"/>
                <a:ea typeface="Poppins Bold Italics"/>
                <a:cs typeface="Poppins Bold Italics"/>
                <a:sym typeface="Poppins Bold Italics"/>
              </a:rPr>
              <a:t> et al.</a:t>
            </a:r>
            <a:r>
              <a:rPr lang="en-US" sz="2499" b="1">
                <a:solidFill>
                  <a:srgbClr val="074449"/>
                </a:solidFill>
                <a:latin typeface="Poppins Bold"/>
                <a:ea typeface="Poppins Bold"/>
                <a:cs typeface="Poppins Bold"/>
                <a:sym typeface="Poppins Bold"/>
              </a:rPr>
              <a:t>, 2024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92" y="9245645"/>
            <a:ext cx="18441785" cy="1041355"/>
            <a:chOff x="0" y="0"/>
            <a:chExt cx="4857096" cy="274266"/>
          </a:xfrm>
        </p:grpSpPr>
        <p:sp>
          <p:nvSpPr>
            <p:cNvPr id="3" name="Freeform 3"/>
            <p:cNvSpPr/>
            <p:nvPr/>
          </p:nvSpPr>
          <p:spPr>
            <a:xfrm>
              <a:off x="0" y="0"/>
              <a:ext cx="4857096" cy="274266"/>
            </a:xfrm>
            <a:custGeom>
              <a:avLst/>
              <a:gdLst/>
              <a:ahLst/>
              <a:cxnLst/>
              <a:rect l="l" t="t" r="r" b="b"/>
              <a:pathLst>
                <a:path w="4857096" h="274266">
                  <a:moveTo>
                    <a:pt x="0" y="0"/>
                  </a:moveTo>
                  <a:lnTo>
                    <a:pt x="4857096" y="0"/>
                  </a:lnTo>
                  <a:lnTo>
                    <a:pt x="4857096" y="274266"/>
                  </a:lnTo>
                  <a:lnTo>
                    <a:pt x="0" y="274266"/>
                  </a:lnTo>
                  <a:close/>
                </a:path>
              </a:pathLst>
            </a:custGeom>
            <a:solidFill>
              <a:srgbClr val="074449"/>
            </a:solidFill>
          </p:spPr>
        </p:sp>
        <p:sp>
          <p:nvSpPr>
            <p:cNvPr id="4" name="TextBox 4"/>
            <p:cNvSpPr txBox="1"/>
            <p:nvPr/>
          </p:nvSpPr>
          <p:spPr>
            <a:xfrm>
              <a:off x="0" y="-38100"/>
              <a:ext cx="4857096"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sp>
        <p:nvSpPr>
          <p:cNvPr id="6" name="Freeform 6"/>
          <p:cNvSpPr/>
          <p:nvPr/>
        </p:nvSpPr>
        <p:spPr>
          <a:xfrm>
            <a:off x="16761141" y="1035664"/>
            <a:ext cx="457885" cy="338835"/>
          </a:xfrm>
          <a:custGeom>
            <a:avLst/>
            <a:gdLst/>
            <a:ahLst/>
            <a:cxnLst/>
            <a:rect l="l" t="t" r="r" b="b"/>
            <a:pathLst>
              <a:path w="457885" h="338835">
                <a:moveTo>
                  <a:pt x="0" y="0"/>
                </a:moveTo>
                <a:lnTo>
                  <a:pt x="457884" y="0"/>
                </a:lnTo>
                <a:lnTo>
                  <a:pt x="457884" y="338835"/>
                </a:lnTo>
                <a:lnTo>
                  <a:pt x="0" y="338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919091" y="2454700"/>
            <a:ext cx="10340209" cy="6488481"/>
          </a:xfrm>
          <a:custGeom>
            <a:avLst/>
            <a:gdLst/>
            <a:ahLst/>
            <a:cxnLst/>
            <a:rect l="l" t="t" r="r" b="b"/>
            <a:pathLst>
              <a:path w="10340209" h="6488481">
                <a:moveTo>
                  <a:pt x="0" y="0"/>
                </a:moveTo>
                <a:lnTo>
                  <a:pt x="10340209" y="0"/>
                </a:lnTo>
                <a:lnTo>
                  <a:pt x="10340209" y="6488482"/>
                </a:lnTo>
                <a:lnTo>
                  <a:pt x="0" y="6488482"/>
                </a:lnTo>
                <a:lnTo>
                  <a:pt x="0" y="0"/>
                </a:lnTo>
                <a:close/>
              </a:path>
            </a:pathLst>
          </a:custGeom>
          <a:blipFill>
            <a:blip r:embed="rId4"/>
            <a:stretch>
              <a:fillRect/>
            </a:stretch>
          </a:blipFill>
        </p:spPr>
      </p:sp>
      <p:grpSp>
        <p:nvGrpSpPr>
          <p:cNvPr id="8" name="Group 8"/>
          <p:cNvGrpSpPr/>
          <p:nvPr/>
        </p:nvGrpSpPr>
        <p:grpSpPr>
          <a:xfrm>
            <a:off x="-153785" y="-3027283"/>
            <a:ext cx="18595570" cy="5179520"/>
            <a:chOff x="0" y="0"/>
            <a:chExt cx="24794093" cy="6906027"/>
          </a:xfrm>
        </p:grpSpPr>
        <p:grpSp>
          <p:nvGrpSpPr>
            <p:cNvPr id="9" name="Group 9"/>
            <p:cNvGrpSpPr/>
            <p:nvPr/>
          </p:nvGrpSpPr>
          <p:grpSpPr>
            <a:xfrm>
              <a:off x="0" y="3884527"/>
              <a:ext cx="24794093" cy="3021500"/>
              <a:chOff x="0" y="0"/>
              <a:chExt cx="4897599" cy="596840"/>
            </a:xfrm>
          </p:grpSpPr>
          <p:sp>
            <p:nvSpPr>
              <p:cNvPr id="10" name="Freeform 10"/>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1" name="TextBox 11"/>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5">
                <a:alphaModFix amt="25000"/>
              </a:blip>
              <a:stretch>
                <a:fillRect t="-87595" b="-79706"/>
              </a:stretch>
            </a:blipFill>
          </p:spPr>
        </p:sp>
        <p:grpSp>
          <p:nvGrpSpPr>
            <p:cNvPr id="13" name="Group 13"/>
            <p:cNvGrpSpPr/>
            <p:nvPr/>
          </p:nvGrpSpPr>
          <p:grpSpPr>
            <a:xfrm>
              <a:off x="85437" y="4036377"/>
              <a:ext cx="24623218" cy="305350"/>
              <a:chOff x="0" y="0"/>
              <a:chExt cx="4863846" cy="60316"/>
            </a:xfrm>
          </p:grpSpPr>
          <p:sp>
            <p:nvSpPr>
              <p:cNvPr id="14" name="Freeform 14"/>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5" name="TextBox 15"/>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6">
                <a:extLst>
                  <a:ext uri="{96DAC541-7B7A-43D3-8B79-37D633B846F1}">
                    <asvg:svgBlip xmlns:asvg="http://schemas.microsoft.com/office/drawing/2016/SVG/main" r:embed="rId7"/>
                  </a:ext>
                </a:extLst>
              </a:blip>
              <a:stretch>
                <a:fillRect b="-33236"/>
              </a:stretch>
            </a:blipFill>
          </p:spPr>
        </p:sp>
        <p:sp>
          <p:nvSpPr>
            <p:cNvPr id="17" name="Freeform 17"/>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8"/>
              <a:stretch>
                <a:fillRect/>
              </a:stretch>
            </a:blipFill>
          </p:spPr>
        </p:sp>
        <p:sp>
          <p:nvSpPr>
            <p:cNvPr id="18" name="TextBox 18"/>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sp>
        <p:nvSpPr>
          <p:cNvPr id="19" name="Freeform 19"/>
          <p:cNvSpPr/>
          <p:nvPr/>
        </p:nvSpPr>
        <p:spPr>
          <a:xfrm rot="-6312979">
            <a:off x="4671089" y="3744078"/>
            <a:ext cx="1807230" cy="2294895"/>
          </a:xfrm>
          <a:custGeom>
            <a:avLst/>
            <a:gdLst/>
            <a:ahLst/>
            <a:cxnLst/>
            <a:rect l="l" t="t" r="r" b="b"/>
            <a:pathLst>
              <a:path w="1807230" h="2294895">
                <a:moveTo>
                  <a:pt x="0" y="0"/>
                </a:moveTo>
                <a:lnTo>
                  <a:pt x="1807230" y="0"/>
                </a:lnTo>
                <a:lnTo>
                  <a:pt x="1807230" y="2294894"/>
                </a:lnTo>
                <a:lnTo>
                  <a:pt x="0" y="22948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05</a:t>
            </a:r>
          </a:p>
        </p:txBody>
      </p:sp>
      <p:sp>
        <p:nvSpPr>
          <p:cNvPr id="21" name="TextBox 21"/>
          <p:cNvSpPr txBox="1"/>
          <p:nvPr/>
        </p:nvSpPr>
        <p:spPr>
          <a:xfrm>
            <a:off x="1028210" y="2743472"/>
            <a:ext cx="5248966" cy="1360070"/>
          </a:xfrm>
          <a:prstGeom prst="rect">
            <a:avLst/>
          </a:prstGeom>
        </p:spPr>
        <p:txBody>
          <a:bodyPr lIns="0" tIns="0" rIns="0" bIns="0" rtlCol="0" anchor="t">
            <a:spAutoFit/>
          </a:bodyPr>
          <a:lstStyle/>
          <a:p>
            <a:pPr algn="l">
              <a:lnSpc>
                <a:spcPts val="5144"/>
              </a:lnSpc>
            </a:pPr>
            <a:r>
              <a:rPr lang="en-US" sz="4899" b="1">
                <a:solidFill>
                  <a:srgbClr val="C99313"/>
                </a:solidFill>
                <a:latin typeface="Poppins Bold"/>
                <a:ea typeface="Poppins Bold"/>
                <a:cs typeface="Poppins Bold"/>
                <a:sym typeface="Poppins Bold"/>
              </a:rPr>
              <a:t>KERANGKA </a:t>
            </a:r>
          </a:p>
          <a:p>
            <a:pPr algn="l">
              <a:lnSpc>
                <a:spcPts val="5144"/>
              </a:lnSpc>
            </a:pPr>
            <a:r>
              <a:rPr lang="en-US" sz="4899" b="1">
                <a:solidFill>
                  <a:srgbClr val="C99313"/>
                </a:solidFill>
                <a:latin typeface="Poppins Bold"/>
                <a:ea typeface="Poppins Bold"/>
                <a:cs typeface="Poppins Bold"/>
                <a:sym typeface="Poppins Bold"/>
              </a:rPr>
              <a:t>PEMIKIRAN</a:t>
            </a:r>
          </a:p>
        </p:txBody>
      </p:sp>
      <p:sp>
        <p:nvSpPr>
          <p:cNvPr id="22" name="Freeform 22"/>
          <p:cNvSpPr/>
          <p:nvPr/>
        </p:nvSpPr>
        <p:spPr>
          <a:xfrm>
            <a:off x="0" y="4758175"/>
            <a:ext cx="5274961" cy="4556248"/>
          </a:xfrm>
          <a:custGeom>
            <a:avLst/>
            <a:gdLst/>
            <a:ahLst/>
            <a:cxnLst/>
            <a:rect l="l" t="t" r="r" b="b"/>
            <a:pathLst>
              <a:path w="5274961" h="4556248">
                <a:moveTo>
                  <a:pt x="0" y="0"/>
                </a:moveTo>
                <a:lnTo>
                  <a:pt x="5274961" y="0"/>
                </a:lnTo>
                <a:lnTo>
                  <a:pt x="5274961" y="4556248"/>
                </a:lnTo>
                <a:lnTo>
                  <a:pt x="0" y="4556248"/>
                </a:lnTo>
                <a:lnTo>
                  <a:pt x="0" y="0"/>
                </a:lnTo>
                <a:close/>
              </a:path>
            </a:pathLst>
          </a:custGeom>
          <a:blipFill>
            <a:blip r:embed="rId11">
              <a:alphaModFix amt="26000"/>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42691" y="2569922"/>
            <a:ext cx="9138650" cy="5460578"/>
            <a:chOff x="0" y="0"/>
            <a:chExt cx="1556351" cy="929960"/>
          </a:xfrm>
        </p:grpSpPr>
        <p:sp>
          <p:nvSpPr>
            <p:cNvPr id="3" name="Freeform 3"/>
            <p:cNvSpPr/>
            <p:nvPr/>
          </p:nvSpPr>
          <p:spPr>
            <a:xfrm>
              <a:off x="0" y="0"/>
              <a:ext cx="1556351" cy="929960"/>
            </a:xfrm>
            <a:custGeom>
              <a:avLst/>
              <a:gdLst/>
              <a:ahLst/>
              <a:cxnLst/>
              <a:rect l="l" t="t" r="r" b="b"/>
              <a:pathLst>
                <a:path w="1556351" h="929960">
                  <a:moveTo>
                    <a:pt x="16943" y="0"/>
                  </a:moveTo>
                  <a:lnTo>
                    <a:pt x="1539408" y="0"/>
                  </a:lnTo>
                  <a:cubicBezTo>
                    <a:pt x="1548765" y="0"/>
                    <a:pt x="1556351" y="7586"/>
                    <a:pt x="1556351" y="16943"/>
                  </a:cubicBezTo>
                  <a:lnTo>
                    <a:pt x="1556351" y="913017"/>
                  </a:lnTo>
                  <a:cubicBezTo>
                    <a:pt x="1556351" y="917510"/>
                    <a:pt x="1554566" y="921820"/>
                    <a:pt x="1551389" y="924997"/>
                  </a:cubicBezTo>
                  <a:cubicBezTo>
                    <a:pt x="1548211" y="928175"/>
                    <a:pt x="1543902" y="929960"/>
                    <a:pt x="1539408" y="929960"/>
                  </a:cubicBezTo>
                  <a:lnTo>
                    <a:pt x="16943" y="929960"/>
                  </a:lnTo>
                  <a:cubicBezTo>
                    <a:pt x="7586" y="929960"/>
                    <a:pt x="0" y="922374"/>
                    <a:pt x="0" y="913017"/>
                  </a:cubicBezTo>
                  <a:lnTo>
                    <a:pt x="0" y="16943"/>
                  </a:lnTo>
                  <a:cubicBezTo>
                    <a:pt x="0" y="7586"/>
                    <a:pt x="7586" y="0"/>
                    <a:pt x="16943" y="0"/>
                  </a:cubicBezTo>
                  <a:close/>
                </a:path>
              </a:pathLst>
            </a:custGeom>
            <a:blipFill>
              <a:blip r:embed="rId2"/>
              <a:stretch>
                <a:fillRect l="-16514" t="-40835" r="-16514" b="-26046"/>
              </a:stretch>
            </a:blipFill>
            <a:ln w="38100" cap="sq">
              <a:solidFill>
                <a:srgbClr val="074449"/>
              </a:solidFill>
              <a:prstDash val="solid"/>
              <a:miter/>
            </a:ln>
          </p:spPr>
        </p:sp>
      </p:grpSp>
      <p:grpSp>
        <p:nvGrpSpPr>
          <p:cNvPr id="4" name="Group 4"/>
          <p:cNvGrpSpPr/>
          <p:nvPr/>
        </p:nvGrpSpPr>
        <p:grpSpPr>
          <a:xfrm>
            <a:off x="9103461" y="6864567"/>
            <a:ext cx="7617141" cy="1977064"/>
            <a:chOff x="0" y="0"/>
            <a:chExt cx="2006161" cy="520708"/>
          </a:xfrm>
        </p:grpSpPr>
        <p:sp>
          <p:nvSpPr>
            <p:cNvPr id="5" name="Freeform 5"/>
            <p:cNvSpPr/>
            <p:nvPr/>
          </p:nvSpPr>
          <p:spPr>
            <a:xfrm>
              <a:off x="0" y="0"/>
              <a:ext cx="2006160" cy="520708"/>
            </a:xfrm>
            <a:custGeom>
              <a:avLst/>
              <a:gdLst/>
              <a:ahLst/>
              <a:cxnLst/>
              <a:rect l="l" t="t" r="r" b="b"/>
              <a:pathLst>
                <a:path w="2006160" h="520708">
                  <a:moveTo>
                    <a:pt x="20328" y="0"/>
                  </a:moveTo>
                  <a:lnTo>
                    <a:pt x="1985833" y="0"/>
                  </a:lnTo>
                  <a:cubicBezTo>
                    <a:pt x="1991224" y="0"/>
                    <a:pt x="1996394" y="2142"/>
                    <a:pt x="2000207" y="5954"/>
                  </a:cubicBezTo>
                  <a:cubicBezTo>
                    <a:pt x="2004019" y="9766"/>
                    <a:pt x="2006160" y="14936"/>
                    <a:pt x="2006160" y="20328"/>
                  </a:cubicBezTo>
                  <a:lnTo>
                    <a:pt x="2006160" y="500381"/>
                  </a:lnTo>
                  <a:cubicBezTo>
                    <a:pt x="2006160" y="505772"/>
                    <a:pt x="2004019" y="510942"/>
                    <a:pt x="2000207" y="514754"/>
                  </a:cubicBezTo>
                  <a:cubicBezTo>
                    <a:pt x="1996394" y="518567"/>
                    <a:pt x="1991224" y="520708"/>
                    <a:pt x="1985833" y="520708"/>
                  </a:cubicBezTo>
                  <a:lnTo>
                    <a:pt x="20328" y="520708"/>
                  </a:lnTo>
                  <a:cubicBezTo>
                    <a:pt x="14936" y="520708"/>
                    <a:pt x="9766" y="518567"/>
                    <a:pt x="5954" y="514754"/>
                  </a:cubicBezTo>
                  <a:cubicBezTo>
                    <a:pt x="2142" y="510942"/>
                    <a:pt x="0" y="505772"/>
                    <a:pt x="0" y="500381"/>
                  </a:cubicBezTo>
                  <a:lnTo>
                    <a:pt x="0" y="20328"/>
                  </a:lnTo>
                  <a:cubicBezTo>
                    <a:pt x="0" y="14936"/>
                    <a:pt x="2142" y="9766"/>
                    <a:pt x="5954" y="5954"/>
                  </a:cubicBezTo>
                  <a:cubicBezTo>
                    <a:pt x="9766" y="2142"/>
                    <a:pt x="14936" y="0"/>
                    <a:pt x="20328" y="0"/>
                  </a:cubicBezTo>
                  <a:close/>
                </a:path>
              </a:pathLst>
            </a:custGeom>
            <a:solidFill>
              <a:srgbClr val="FDB813"/>
            </a:solidFill>
            <a:ln cap="sq">
              <a:noFill/>
              <a:prstDash val="solid"/>
              <a:miter/>
            </a:ln>
          </p:spPr>
        </p:sp>
        <p:sp>
          <p:nvSpPr>
            <p:cNvPr id="6" name="TextBox 6"/>
            <p:cNvSpPr txBox="1"/>
            <p:nvPr/>
          </p:nvSpPr>
          <p:spPr>
            <a:xfrm>
              <a:off x="0" y="-38100"/>
              <a:ext cx="2006161" cy="55880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53785" y="9245645"/>
            <a:ext cx="18595570" cy="1041355"/>
            <a:chOff x="0" y="0"/>
            <a:chExt cx="4897599" cy="274266"/>
          </a:xfrm>
        </p:grpSpPr>
        <p:sp>
          <p:nvSpPr>
            <p:cNvPr id="8" name="Freeform 8"/>
            <p:cNvSpPr/>
            <p:nvPr/>
          </p:nvSpPr>
          <p:spPr>
            <a:xfrm>
              <a:off x="0" y="0"/>
              <a:ext cx="4897599" cy="274266"/>
            </a:xfrm>
            <a:custGeom>
              <a:avLst/>
              <a:gdLst/>
              <a:ahLst/>
              <a:cxnLst/>
              <a:rect l="l" t="t" r="r" b="b"/>
              <a:pathLst>
                <a:path w="4897599" h="274266">
                  <a:moveTo>
                    <a:pt x="0" y="0"/>
                  </a:moveTo>
                  <a:lnTo>
                    <a:pt x="4897599" y="0"/>
                  </a:lnTo>
                  <a:lnTo>
                    <a:pt x="4897599" y="274266"/>
                  </a:lnTo>
                  <a:lnTo>
                    <a:pt x="0" y="274266"/>
                  </a:lnTo>
                  <a:close/>
                </a:path>
              </a:pathLst>
            </a:custGeom>
            <a:solidFill>
              <a:srgbClr val="074449"/>
            </a:solidFill>
            <a:ln cap="sq">
              <a:noFill/>
              <a:prstDash val="solid"/>
              <a:miter/>
            </a:ln>
          </p:spPr>
        </p:sp>
        <p:sp>
          <p:nvSpPr>
            <p:cNvPr id="9" name="TextBox 9"/>
            <p:cNvSpPr txBox="1"/>
            <p:nvPr/>
          </p:nvSpPr>
          <p:spPr>
            <a:xfrm>
              <a:off x="0" y="-38100"/>
              <a:ext cx="4897599" cy="312366"/>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0" y="9775847"/>
            <a:ext cx="16353433" cy="0"/>
          </a:xfrm>
          <a:prstGeom prst="line">
            <a:avLst/>
          </a:prstGeom>
          <a:ln w="19050" cap="flat">
            <a:solidFill>
              <a:srgbClr val="FDB813"/>
            </a:solidFill>
            <a:prstDash val="solid"/>
            <a:headEnd type="none" w="sm" len="sm"/>
            <a:tailEnd type="none" w="sm" len="sm"/>
          </a:ln>
        </p:spPr>
      </p:sp>
      <p:sp>
        <p:nvSpPr>
          <p:cNvPr id="11" name="Freeform 11"/>
          <p:cNvSpPr/>
          <p:nvPr/>
        </p:nvSpPr>
        <p:spPr>
          <a:xfrm>
            <a:off x="9547775" y="7222668"/>
            <a:ext cx="513684" cy="729566"/>
          </a:xfrm>
          <a:custGeom>
            <a:avLst/>
            <a:gdLst/>
            <a:ahLst/>
            <a:cxnLst/>
            <a:rect l="l" t="t" r="r" b="b"/>
            <a:pathLst>
              <a:path w="513684" h="729566">
                <a:moveTo>
                  <a:pt x="0" y="0"/>
                </a:moveTo>
                <a:lnTo>
                  <a:pt x="513684" y="0"/>
                </a:lnTo>
                <a:lnTo>
                  <a:pt x="513684" y="729566"/>
                </a:lnTo>
                <a:lnTo>
                  <a:pt x="0" y="729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153785" y="-3027283"/>
            <a:ext cx="18595570" cy="5179520"/>
            <a:chOff x="0" y="0"/>
            <a:chExt cx="24794093" cy="6906027"/>
          </a:xfrm>
        </p:grpSpPr>
        <p:grpSp>
          <p:nvGrpSpPr>
            <p:cNvPr id="13" name="Group 13"/>
            <p:cNvGrpSpPr/>
            <p:nvPr/>
          </p:nvGrpSpPr>
          <p:grpSpPr>
            <a:xfrm>
              <a:off x="0" y="3884527"/>
              <a:ext cx="24794093" cy="3021500"/>
              <a:chOff x="0" y="0"/>
              <a:chExt cx="4897599" cy="596840"/>
            </a:xfrm>
          </p:grpSpPr>
          <p:sp>
            <p:nvSpPr>
              <p:cNvPr id="14" name="Freeform 14"/>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5" name="TextBox 15"/>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5">
                <a:alphaModFix amt="25000"/>
              </a:blip>
              <a:stretch>
                <a:fillRect t="-87595" b="-79706"/>
              </a:stretch>
            </a:blipFill>
          </p:spPr>
        </p:sp>
        <p:grpSp>
          <p:nvGrpSpPr>
            <p:cNvPr id="17" name="Group 17"/>
            <p:cNvGrpSpPr/>
            <p:nvPr/>
          </p:nvGrpSpPr>
          <p:grpSpPr>
            <a:xfrm>
              <a:off x="85437" y="4036377"/>
              <a:ext cx="24623218" cy="305350"/>
              <a:chOff x="0" y="0"/>
              <a:chExt cx="4863846" cy="60316"/>
            </a:xfrm>
          </p:grpSpPr>
          <p:sp>
            <p:nvSpPr>
              <p:cNvPr id="18" name="Freeform 18"/>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9" name="TextBox 19"/>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6">
                <a:extLst>
                  <a:ext uri="{96DAC541-7B7A-43D3-8B79-37D633B846F1}">
                    <asvg:svgBlip xmlns:asvg="http://schemas.microsoft.com/office/drawing/2016/SVG/main" r:embed="rId7"/>
                  </a:ext>
                </a:extLst>
              </a:blip>
              <a:stretch>
                <a:fillRect b="-33236"/>
              </a:stretch>
            </a:blipFill>
          </p:spPr>
        </p:sp>
        <p:sp>
          <p:nvSpPr>
            <p:cNvPr id="21" name="Freeform 21"/>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8"/>
              <a:stretch>
                <a:fillRect/>
              </a:stretch>
            </a:blipFill>
          </p:spPr>
        </p:sp>
        <p:sp>
          <p:nvSpPr>
            <p:cNvPr id="22" name="TextBox 22"/>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grpSp>
        <p:nvGrpSpPr>
          <p:cNvPr id="23" name="Group 23"/>
          <p:cNvGrpSpPr/>
          <p:nvPr/>
        </p:nvGrpSpPr>
        <p:grpSpPr>
          <a:xfrm>
            <a:off x="607635" y="3370313"/>
            <a:ext cx="7672217" cy="38100"/>
            <a:chOff x="0" y="0"/>
            <a:chExt cx="10229623" cy="50800"/>
          </a:xfrm>
        </p:grpSpPr>
        <p:sp>
          <p:nvSpPr>
            <p:cNvPr id="24" name="AutoShape 24"/>
            <p:cNvSpPr/>
            <p:nvPr/>
          </p:nvSpPr>
          <p:spPr>
            <a:xfrm>
              <a:off x="0" y="25400"/>
              <a:ext cx="3670994" cy="0"/>
            </a:xfrm>
            <a:prstGeom prst="line">
              <a:avLst/>
            </a:prstGeom>
            <a:ln w="50800" cap="flat">
              <a:solidFill>
                <a:srgbClr val="FDB813"/>
              </a:solidFill>
              <a:prstDash val="sysDot"/>
              <a:headEnd type="none" w="sm" len="sm"/>
              <a:tailEnd type="none" w="sm" len="sm"/>
            </a:ln>
          </p:spPr>
        </p:sp>
        <p:sp>
          <p:nvSpPr>
            <p:cNvPr id="25" name="AutoShape 25"/>
            <p:cNvSpPr/>
            <p:nvPr/>
          </p:nvSpPr>
          <p:spPr>
            <a:xfrm>
              <a:off x="3738824" y="25400"/>
              <a:ext cx="3670994" cy="0"/>
            </a:xfrm>
            <a:prstGeom prst="line">
              <a:avLst/>
            </a:prstGeom>
            <a:ln w="50800" cap="flat">
              <a:solidFill>
                <a:srgbClr val="FDB813"/>
              </a:solidFill>
              <a:prstDash val="sysDot"/>
              <a:headEnd type="none" w="sm" len="sm"/>
              <a:tailEnd type="none" w="sm" len="sm"/>
            </a:ln>
          </p:spPr>
        </p:sp>
        <p:sp>
          <p:nvSpPr>
            <p:cNvPr id="26" name="AutoShape 26"/>
            <p:cNvSpPr/>
            <p:nvPr/>
          </p:nvSpPr>
          <p:spPr>
            <a:xfrm>
              <a:off x="7464947" y="25400"/>
              <a:ext cx="2764675" cy="0"/>
            </a:xfrm>
            <a:prstGeom prst="line">
              <a:avLst/>
            </a:prstGeom>
            <a:ln w="50800" cap="flat">
              <a:solidFill>
                <a:srgbClr val="FDB813"/>
              </a:solidFill>
              <a:prstDash val="sysDot"/>
              <a:headEnd type="none" w="sm" len="sm"/>
              <a:tailEnd type="none" w="sm" len="sm"/>
            </a:ln>
          </p:spPr>
        </p:sp>
      </p:grpSp>
      <p:sp>
        <p:nvSpPr>
          <p:cNvPr id="27" name="TextBox 27"/>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06</a:t>
            </a:r>
          </a:p>
        </p:txBody>
      </p:sp>
      <p:sp>
        <p:nvSpPr>
          <p:cNvPr id="28" name="TextBox 28"/>
          <p:cNvSpPr txBox="1"/>
          <p:nvPr/>
        </p:nvSpPr>
        <p:spPr>
          <a:xfrm>
            <a:off x="588585" y="2455938"/>
            <a:ext cx="8882990" cy="895325"/>
          </a:xfrm>
          <a:prstGeom prst="rect">
            <a:avLst/>
          </a:prstGeom>
        </p:spPr>
        <p:txBody>
          <a:bodyPr lIns="0" tIns="0" rIns="0" bIns="0" rtlCol="0" anchor="t">
            <a:spAutoFit/>
          </a:bodyPr>
          <a:lstStyle/>
          <a:p>
            <a:pPr algn="l">
              <a:lnSpc>
                <a:spcPts val="6300"/>
              </a:lnSpc>
            </a:pPr>
            <a:r>
              <a:rPr lang="en-US" sz="6000" b="1">
                <a:solidFill>
                  <a:srgbClr val="074449"/>
                </a:solidFill>
                <a:latin typeface="Poppins Bold"/>
                <a:ea typeface="Poppins Bold"/>
                <a:cs typeface="Poppins Bold"/>
                <a:sym typeface="Poppins Bold"/>
              </a:rPr>
              <a:t>METODE PENELITIAN</a:t>
            </a:r>
          </a:p>
        </p:txBody>
      </p:sp>
      <p:sp>
        <p:nvSpPr>
          <p:cNvPr id="29" name="TextBox 29"/>
          <p:cNvSpPr txBox="1"/>
          <p:nvPr/>
        </p:nvSpPr>
        <p:spPr>
          <a:xfrm>
            <a:off x="664785" y="4145038"/>
            <a:ext cx="7062097" cy="720824"/>
          </a:xfrm>
          <a:prstGeom prst="rect">
            <a:avLst/>
          </a:prstGeom>
        </p:spPr>
        <p:txBody>
          <a:bodyPr lIns="0" tIns="0" rIns="0" bIns="0" rtlCol="0" anchor="t">
            <a:spAutoFit/>
          </a:bodyPr>
          <a:lstStyle/>
          <a:p>
            <a:pPr algn="just">
              <a:lnSpc>
                <a:spcPts val="2800"/>
              </a:lnSpc>
            </a:pPr>
            <a:r>
              <a:rPr lang="en-US" sz="2000">
                <a:solidFill>
                  <a:srgbClr val="000000"/>
                </a:solidFill>
                <a:latin typeface="Poppins"/>
                <a:ea typeface="Poppins"/>
                <a:cs typeface="Poppins"/>
                <a:sym typeface="Poppins"/>
              </a:rPr>
              <a:t>Penelitian yang dilakukan merupakan penelitian eksperimental</a:t>
            </a:r>
          </a:p>
        </p:txBody>
      </p:sp>
      <p:sp>
        <p:nvSpPr>
          <p:cNvPr id="30" name="TextBox 30"/>
          <p:cNvSpPr txBox="1"/>
          <p:nvPr/>
        </p:nvSpPr>
        <p:spPr>
          <a:xfrm>
            <a:off x="664785" y="3646538"/>
            <a:ext cx="3301726"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Desain Penelitian</a:t>
            </a:r>
          </a:p>
        </p:txBody>
      </p:sp>
      <p:sp>
        <p:nvSpPr>
          <p:cNvPr id="31" name="TextBox 31"/>
          <p:cNvSpPr txBox="1"/>
          <p:nvPr/>
        </p:nvSpPr>
        <p:spPr>
          <a:xfrm>
            <a:off x="10466620" y="7155993"/>
            <a:ext cx="4284923"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Sampel Penelitian</a:t>
            </a:r>
          </a:p>
        </p:txBody>
      </p:sp>
      <p:sp>
        <p:nvSpPr>
          <p:cNvPr id="32" name="TextBox 32"/>
          <p:cNvSpPr txBox="1"/>
          <p:nvPr/>
        </p:nvSpPr>
        <p:spPr>
          <a:xfrm>
            <a:off x="10466620" y="7715180"/>
            <a:ext cx="5830819" cy="720824"/>
          </a:xfrm>
          <a:prstGeom prst="rect">
            <a:avLst/>
          </a:prstGeom>
        </p:spPr>
        <p:txBody>
          <a:bodyPr lIns="0" tIns="0" rIns="0" bIns="0" rtlCol="0" anchor="t">
            <a:spAutoFit/>
          </a:bodyPr>
          <a:lstStyle/>
          <a:p>
            <a:pPr algn="l">
              <a:lnSpc>
                <a:spcPts val="2800"/>
              </a:lnSpc>
            </a:pPr>
            <a:r>
              <a:rPr lang="en-US" sz="2000">
                <a:solidFill>
                  <a:srgbClr val="000000"/>
                </a:solidFill>
                <a:latin typeface="Poppins"/>
                <a:ea typeface="Poppins"/>
                <a:cs typeface="Poppins"/>
                <a:sym typeface="Poppins"/>
              </a:rPr>
              <a:t>Ekstrak kulit buah mangga arumanis (</a:t>
            </a:r>
            <a:r>
              <a:rPr lang="en-US" sz="2000" i="1">
                <a:solidFill>
                  <a:srgbClr val="000000"/>
                </a:solidFill>
                <a:latin typeface="Poppins Italics"/>
                <a:ea typeface="Poppins Italics"/>
                <a:cs typeface="Poppins Italics"/>
                <a:sym typeface="Poppins Italics"/>
              </a:rPr>
              <a:t>Mangifera indica </a:t>
            </a:r>
            <a:r>
              <a:rPr lang="en-US" sz="2000">
                <a:solidFill>
                  <a:srgbClr val="000000"/>
                </a:solidFill>
                <a:latin typeface="Poppins"/>
                <a:ea typeface="Poppins"/>
                <a:cs typeface="Poppins"/>
                <a:sym typeface="Poppins"/>
              </a:rPr>
              <a:t>L. var. </a:t>
            </a:r>
            <a:r>
              <a:rPr lang="en-US" sz="2000" i="1">
                <a:solidFill>
                  <a:srgbClr val="000000"/>
                </a:solidFill>
                <a:latin typeface="Poppins Italics"/>
                <a:ea typeface="Poppins Italics"/>
                <a:cs typeface="Poppins Italics"/>
                <a:sym typeface="Poppins Italics"/>
              </a:rPr>
              <a:t>arumanis</a:t>
            </a:r>
            <a:r>
              <a:rPr lang="en-US" sz="2000">
                <a:solidFill>
                  <a:srgbClr val="000000"/>
                </a:solidFill>
                <a:latin typeface="Poppins"/>
                <a:ea typeface="Poppins"/>
                <a:cs typeface="Poppins"/>
                <a:sym typeface="Poppins"/>
              </a:rPr>
              <a:t>)</a:t>
            </a:r>
          </a:p>
        </p:txBody>
      </p:sp>
      <p:sp>
        <p:nvSpPr>
          <p:cNvPr id="33" name="TextBox 33"/>
          <p:cNvSpPr txBox="1"/>
          <p:nvPr/>
        </p:nvSpPr>
        <p:spPr>
          <a:xfrm>
            <a:off x="664785" y="5825470"/>
            <a:ext cx="7062097" cy="1425773"/>
          </a:xfrm>
          <a:prstGeom prst="rect">
            <a:avLst/>
          </a:prstGeom>
        </p:spPr>
        <p:txBody>
          <a:bodyPr lIns="0" tIns="0" rIns="0" bIns="0" rtlCol="0" anchor="t">
            <a:spAutoFit/>
          </a:bodyPr>
          <a:lstStyle/>
          <a:p>
            <a:pPr algn="just">
              <a:lnSpc>
                <a:spcPts val="2800"/>
              </a:lnSpc>
            </a:pPr>
            <a:r>
              <a:rPr lang="en-US" sz="2000">
                <a:solidFill>
                  <a:srgbClr val="000000"/>
                </a:solidFill>
                <a:latin typeface="Poppins"/>
                <a:ea typeface="Poppins"/>
                <a:cs typeface="Poppins"/>
                <a:sym typeface="Poppins"/>
              </a:rPr>
              <a:t>Penelitian dilakukan di Laboratorium Bahan Alam Farmasi dan Laboratorium Mikrobiologi Farmasi Fakultas Ilmu Kesehatan Universitas Singaperbangsa Karawang, dari bulan Oktober 2024 sampai Maret 2025</a:t>
            </a:r>
          </a:p>
        </p:txBody>
      </p:sp>
      <p:sp>
        <p:nvSpPr>
          <p:cNvPr id="34" name="TextBox 34"/>
          <p:cNvSpPr txBox="1"/>
          <p:nvPr/>
        </p:nvSpPr>
        <p:spPr>
          <a:xfrm>
            <a:off x="664785" y="5309736"/>
            <a:ext cx="5434765" cy="441350"/>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Lokasi dan Waktu Penelitian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92" y="9245645"/>
            <a:ext cx="18441785" cy="1041355"/>
            <a:chOff x="0" y="0"/>
            <a:chExt cx="4857096" cy="274266"/>
          </a:xfrm>
        </p:grpSpPr>
        <p:sp>
          <p:nvSpPr>
            <p:cNvPr id="3" name="Freeform 3"/>
            <p:cNvSpPr/>
            <p:nvPr/>
          </p:nvSpPr>
          <p:spPr>
            <a:xfrm>
              <a:off x="0" y="0"/>
              <a:ext cx="4857096" cy="274266"/>
            </a:xfrm>
            <a:custGeom>
              <a:avLst/>
              <a:gdLst/>
              <a:ahLst/>
              <a:cxnLst/>
              <a:rect l="l" t="t" r="r" b="b"/>
              <a:pathLst>
                <a:path w="4857096" h="274266">
                  <a:moveTo>
                    <a:pt x="0" y="0"/>
                  </a:moveTo>
                  <a:lnTo>
                    <a:pt x="4857096" y="0"/>
                  </a:lnTo>
                  <a:lnTo>
                    <a:pt x="4857096" y="274266"/>
                  </a:lnTo>
                  <a:lnTo>
                    <a:pt x="0" y="274266"/>
                  </a:lnTo>
                  <a:close/>
                </a:path>
              </a:pathLst>
            </a:custGeom>
            <a:solidFill>
              <a:srgbClr val="074449"/>
            </a:solidFill>
          </p:spPr>
        </p:sp>
        <p:sp>
          <p:nvSpPr>
            <p:cNvPr id="4" name="TextBox 4"/>
            <p:cNvSpPr txBox="1"/>
            <p:nvPr/>
          </p:nvSpPr>
          <p:spPr>
            <a:xfrm>
              <a:off x="0" y="-38100"/>
              <a:ext cx="4857096"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9775847"/>
            <a:ext cx="16353433" cy="0"/>
          </a:xfrm>
          <a:prstGeom prst="line">
            <a:avLst/>
          </a:prstGeom>
          <a:ln w="19050" cap="flat">
            <a:solidFill>
              <a:srgbClr val="FDB813"/>
            </a:solidFill>
            <a:prstDash val="solid"/>
            <a:headEnd type="none" w="sm" len="sm"/>
            <a:tailEnd type="none" w="sm" len="sm"/>
          </a:ln>
        </p:spPr>
      </p:sp>
      <p:grpSp>
        <p:nvGrpSpPr>
          <p:cNvPr id="6" name="Group 6"/>
          <p:cNvGrpSpPr/>
          <p:nvPr/>
        </p:nvGrpSpPr>
        <p:grpSpPr>
          <a:xfrm>
            <a:off x="-153785" y="-102523"/>
            <a:ext cx="18595570" cy="331536"/>
            <a:chOff x="0" y="0"/>
            <a:chExt cx="4897599" cy="87318"/>
          </a:xfrm>
        </p:grpSpPr>
        <p:sp>
          <p:nvSpPr>
            <p:cNvPr id="7" name="Freeform 7"/>
            <p:cNvSpPr/>
            <p:nvPr/>
          </p:nvSpPr>
          <p:spPr>
            <a:xfrm>
              <a:off x="0" y="0"/>
              <a:ext cx="4897599" cy="87318"/>
            </a:xfrm>
            <a:custGeom>
              <a:avLst/>
              <a:gdLst/>
              <a:ahLst/>
              <a:cxnLst/>
              <a:rect l="l" t="t" r="r" b="b"/>
              <a:pathLst>
                <a:path w="4897599" h="87318">
                  <a:moveTo>
                    <a:pt x="0" y="0"/>
                  </a:moveTo>
                  <a:lnTo>
                    <a:pt x="4897599" y="0"/>
                  </a:lnTo>
                  <a:lnTo>
                    <a:pt x="4897599" y="87318"/>
                  </a:lnTo>
                  <a:lnTo>
                    <a:pt x="0" y="87318"/>
                  </a:lnTo>
                  <a:close/>
                </a:path>
              </a:pathLst>
            </a:custGeom>
            <a:solidFill>
              <a:srgbClr val="FDB813"/>
            </a:solidFill>
          </p:spPr>
        </p:sp>
        <p:sp>
          <p:nvSpPr>
            <p:cNvPr id="8" name="TextBox 8"/>
            <p:cNvSpPr txBox="1"/>
            <p:nvPr/>
          </p:nvSpPr>
          <p:spPr>
            <a:xfrm>
              <a:off x="0" y="-38100"/>
              <a:ext cx="4897599" cy="12541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3785" y="-3027283"/>
            <a:ext cx="18595570" cy="5179520"/>
            <a:chOff x="0" y="0"/>
            <a:chExt cx="24794093" cy="6906027"/>
          </a:xfrm>
        </p:grpSpPr>
        <p:grpSp>
          <p:nvGrpSpPr>
            <p:cNvPr id="10" name="Group 10"/>
            <p:cNvGrpSpPr/>
            <p:nvPr/>
          </p:nvGrpSpPr>
          <p:grpSpPr>
            <a:xfrm>
              <a:off x="0" y="3884527"/>
              <a:ext cx="24794093" cy="3021500"/>
              <a:chOff x="0" y="0"/>
              <a:chExt cx="4897599" cy="596840"/>
            </a:xfrm>
          </p:grpSpPr>
          <p:sp>
            <p:nvSpPr>
              <p:cNvPr id="11" name="Freeform 11"/>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12" name="TextBox 12"/>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flipH="1">
              <a:off x="85437" y="0"/>
              <a:ext cx="24589047" cy="6895384"/>
            </a:xfrm>
            <a:custGeom>
              <a:avLst/>
              <a:gdLst/>
              <a:ahLst/>
              <a:cxnLst/>
              <a:rect l="l" t="t" r="r" b="b"/>
              <a:pathLst>
                <a:path w="24589047" h="6895384">
                  <a:moveTo>
                    <a:pt x="24589047" y="0"/>
                  </a:moveTo>
                  <a:lnTo>
                    <a:pt x="0" y="0"/>
                  </a:lnTo>
                  <a:lnTo>
                    <a:pt x="0" y="6895384"/>
                  </a:lnTo>
                  <a:lnTo>
                    <a:pt x="24589047" y="6895384"/>
                  </a:lnTo>
                  <a:lnTo>
                    <a:pt x="24589047" y="0"/>
                  </a:lnTo>
                  <a:close/>
                </a:path>
              </a:pathLst>
            </a:custGeom>
            <a:blipFill>
              <a:blip r:embed="rId2">
                <a:alphaModFix amt="25000"/>
              </a:blip>
              <a:stretch>
                <a:fillRect t="-87595" b="-79706"/>
              </a:stretch>
            </a:blipFill>
          </p:spPr>
        </p:sp>
        <p:grpSp>
          <p:nvGrpSpPr>
            <p:cNvPr id="14" name="Group 14"/>
            <p:cNvGrpSpPr/>
            <p:nvPr/>
          </p:nvGrpSpPr>
          <p:grpSpPr>
            <a:xfrm>
              <a:off x="85437" y="4036377"/>
              <a:ext cx="24623218" cy="305350"/>
              <a:chOff x="0" y="0"/>
              <a:chExt cx="4863846" cy="60316"/>
            </a:xfrm>
          </p:grpSpPr>
          <p:sp>
            <p:nvSpPr>
              <p:cNvPr id="15" name="Freeform 15"/>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6" name="TextBox 16"/>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22009624" y="5720452"/>
              <a:ext cx="2080417" cy="825618"/>
            </a:xfrm>
            <a:custGeom>
              <a:avLst/>
              <a:gdLst/>
              <a:ahLst/>
              <a:cxnLst/>
              <a:rect l="l" t="t" r="r" b="b"/>
              <a:pathLst>
                <a:path w="2080417" h="825618">
                  <a:moveTo>
                    <a:pt x="0" y="0"/>
                  </a:moveTo>
                  <a:lnTo>
                    <a:pt x="2080418" y="0"/>
                  </a:lnTo>
                  <a:lnTo>
                    <a:pt x="2080418" y="825618"/>
                  </a:lnTo>
                  <a:lnTo>
                    <a:pt x="0" y="825618"/>
                  </a:lnTo>
                  <a:lnTo>
                    <a:pt x="0" y="0"/>
                  </a:lnTo>
                  <a:close/>
                </a:path>
              </a:pathLst>
            </a:custGeom>
            <a:blipFill>
              <a:blip r:embed="rId3">
                <a:extLst>
                  <a:ext uri="{96DAC541-7B7A-43D3-8B79-37D633B846F1}">
                    <asvg:svgBlip xmlns:asvg="http://schemas.microsoft.com/office/drawing/2016/SVG/main" r:embed="rId4"/>
                  </a:ext>
                </a:extLst>
              </a:blip>
              <a:stretch>
                <a:fillRect b="-33236"/>
              </a:stretch>
            </a:blipFill>
          </p:spPr>
        </p:sp>
        <p:sp>
          <p:nvSpPr>
            <p:cNvPr id="18" name="Freeform 18"/>
            <p:cNvSpPr/>
            <p:nvPr/>
          </p:nvSpPr>
          <p:spPr>
            <a:xfrm>
              <a:off x="1072960" y="4742854"/>
              <a:ext cx="1602520" cy="1608545"/>
            </a:xfrm>
            <a:custGeom>
              <a:avLst/>
              <a:gdLst/>
              <a:ahLst/>
              <a:cxnLst/>
              <a:rect l="l" t="t" r="r" b="b"/>
              <a:pathLst>
                <a:path w="1602520" h="1608545">
                  <a:moveTo>
                    <a:pt x="0" y="0"/>
                  </a:moveTo>
                  <a:lnTo>
                    <a:pt x="1602520" y="0"/>
                  </a:lnTo>
                  <a:lnTo>
                    <a:pt x="1602520" y="1608545"/>
                  </a:lnTo>
                  <a:lnTo>
                    <a:pt x="0" y="1608545"/>
                  </a:lnTo>
                  <a:lnTo>
                    <a:pt x="0" y="0"/>
                  </a:lnTo>
                  <a:close/>
                </a:path>
              </a:pathLst>
            </a:custGeom>
            <a:blipFill>
              <a:blip r:embed="rId5"/>
              <a:stretch>
                <a:fillRect/>
              </a:stretch>
            </a:blipFill>
          </p:spPr>
        </p:sp>
        <p:sp>
          <p:nvSpPr>
            <p:cNvPr id="19" name="TextBox 19"/>
            <p:cNvSpPr txBox="1"/>
            <p:nvPr/>
          </p:nvSpPr>
          <p:spPr>
            <a:xfrm>
              <a:off x="3107115" y="5006497"/>
              <a:ext cx="5568393" cy="1024109"/>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grpSp>
      <p:grpSp>
        <p:nvGrpSpPr>
          <p:cNvPr id="20" name="Group 20"/>
          <p:cNvGrpSpPr/>
          <p:nvPr/>
        </p:nvGrpSpPr>
        <p:grpSpPr>
          <a:xfrm>
            <a:off x="13706209" y="3540944"/>
            <a:ext cx="3768147" cy="1109383"/>
            <a:chOff x="0" y="0"/>
            <a:chExt cx="992434" cy="292183"/>
          </a:xfrm>
        </p:grpSpPr>
        <p:sp>
          <p:nvSpPr>
            <p:cNvPr id="21" name="Freeform 21"/>
            <p:cNvSpPr/>
            <p:nvPr/>
          </p:nvSpPr>
          <p:spPr>
            <a:xfrm>
              <a:off x="0" y="0"/>
              <a:ext cx="992434" cy="292183"/>
            </a:xfrm>
            <a:custGeom>
              <a:avLst/>
              <a:gdLst/>
              <a:ahLst/>
              <a:cxnLst/>
              <a:rect l="l" t="t" r="r" b="b"/>
              <a:pathLst>
                <a:path w="992434" h="292183">
                  <a:moveTo>
                    <a:pt x="41091" y="0"/>
                  </a:moveTo>
                  <a:lnTo>
                    <a:pt x="951342" y="0"/>
                  </a:lnTo>
                  <a:cubicBezTo>
                    <a:pt x="974037" y="0"/>
                    <a:pt x="992434" y="18397"/>
                    <a:pt x="992434" y="41091"/>
                  </a:cubicBezTo>
                  <a:lnTo>
                    <a:pt x="992434" y="251092"/>
                  </a:lnTo>
                  <a:cubicBezTo>
                    <a:pt x="992434" y="273786"/>
                    <a:pt x="974037" y="292183"/>
                    <a:pt x="951342" y="292183"/>
                  </a:cubicBezTo>
                  <a:lnTo>
                    <a:pt x="41091" y="292183"/>
                  </a:lnTo>
                  <a:cubicBezTo>
                    <a:pt x="18397" y="292183"/>
                    <a:pt x="0" y="273786"/>
                    <a:pt x="0" y="251092"/>
                  </a:cubicBezTo>
                  <a:lnTo>
                    <a:pt x="0" y="41091"/>
                  </a:lnTo>
                  <a:cubicBezTo>
                    <a:pt x="0" y="18397"/>
                    <a:pt x="18397" y="0"/>
                    <a:pt x="41091" y="0"/>
                  </a:cubicBezTo>
                  <a:close/>
                </a:path>
              </a:pathLst>
            </a:custGeom>
            <a:solidFill>
              <a:srgbClr val="F0D28B"/>
            </a:solidFill>
            <a:ln cap="sq">
              <a:noFill/>
              <a:prstDash val="solid"/>
              <a:miter/>
            </a:ln>
          </p:spPr>
        </p:sp>
        <p:sp>
          <p:nvSpPr>
            <p:cNvPr id="22" name="TextBox 22"/>
            <p:cNvSpPr txBox="1"/>
            <p:nvPr/>
          </p:nvSpPr>
          <p:spPr>
            <a:xfrm>
              <a:off x="0" y="-38100"/>
              <a:ext cx="992434" cy="330283"/>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528705" y="3255907"/>
            <a:ext cx="4869870" cy="38100"/>
            <a:chOff x="0" y="0"/>
            <a:chExt cx="6493160" cy="50800"/>
          </a:xfrm>
        </p:grpSpPr>
        <p:sp>
          <p:nvSpPr>
            <p:cNvPr id="24" name="AutoShape 24"/>
            <p:cNvSpPr/>
            <p:nvPr/>
          </p:nvSpPr>
          <p:spPr>
            <a:xfrm>
              <a:off x="0" y="25400"/>
              <a:ext cx="3670994" cy="0"/>
            </a:xfrm>
            <a:prstGeom prst="line">
              <a:avLst/>
            </a:prstGeom>
            <a:ln w="50800" cap="flat">
              <a:solidFill>
                <a:srgbClr val="074449"/>
              </a:solidFill>
              <a:prstDash val="sysDot"/>
              <a:headEnd type="none" w="sm" len="sm"/>
              <a:tailEnd type="none" w="sm" len="sm"/>
            </a:ln>
          </p:spPr>
        </p:sp>
        <p:sp>
          <p:nvSpPr>
            <p:cNvPr id="25" name="AutoShape 25"/>
            <p:cNvSpPr/>
            <p:nvPr/>
          </p:nvSpPr>
          <p:spPr>
            <a:xfrm>
              <a:off x="3728484" y="25400"/>
              <a:ext cx="2764675" cy="0"/>
            </a:xfrm>
            <a:prstGeom prst="line">
              <a:avLst/>
            </a:prstGeom>
            <a:ln w="50800" cap="flat">
              <a:solidFill>
                <a:srgbClr val="074449"/>
              </a:solidFill>
              <a:prstDash val="sysDot"/>
              <a:headEnd type="none" w="sm" len="sm"/>
              <a:tailEnd type="none" w="sm" len="sm"/>
            </a:ln>
          </p:spPr>
        </p:sp>
      </p:grpSp>
      <p:sp>
        <p:nvSpPr>
          <p:cNvPr id="26" name="AutoShape 26"/>
          <p:cNvSpPr/>
          <p:nvPr/>
        </p:nvSpPr>
        <p:spPr>
          <a:xfrm>
            <a:off x="13794664" y="3274957"/>
            <a:ext cx="2753246" cy="0"/>
          </a:xfrm>
          <a:prstGeom prst="line">
            <a:avLst/>
          </a:prstGeom>
          <a:ln w="38100" cap="flat">
            <a:solidFill>
              <a:srgbClr val="074449"/>
            </a:solidFill>
            <a:prstDash val="sysDot"/>
            <a:headEnd type="none" w="sm" len="sm"/>
            <a:tailEnd type="none" w="sm" len="sm"/>
          </a:ln>
        </p:spPr>
      </p:sp>
      <p:sp>
        <p:nvSpPr>
          <p:cNvPr id="27" name="AutoShape 27"/>
          <p:cNvSpPr/>
          <p:nvPr/>
        </p:nvSpPr>
        <p:spPr>
          <a:xfrm>
            <a:off x="16582033" y="3274957"/>
            <a:ext cx="892323" cy="0"/>
          </a:xfrm>
          <a:prstGeom prst="line">
            <a:avLst/>
          </a:prstGeom>
          <a:ln w="38100" cap="flat">
            <a:solidFill>
              <a:srgbClr val="074449"/>
            </a:solidFill>
            <a:prstDash val="sysDot"/>
            <a:headEnd type="none" w="sm" len="sm"/>
            <a:tailEnd type="none" w="sm" len="sm"/>
          </a:ln>
        </p:spPr>
      </p:sp>
      <p:grpSp>
        <p:nvGrpSpPr>
          <p:cNvPr id="28" name="Group 28"/>
          <p:cNvGrpSpPr/>
          <p:nvPr/>
        </p:nvGrpSpPr>
        <p:grpSpPr>
          <a:xfrm>
            <a:off x="6249049" y="3274957"/>
            <a:ext cx="6750919" cy="38100"/>
            <a:chOff x="0" y="0"/>
            <a:chExt cx="9001226" cy="50800"/>
          </a:xfrm>
        </p:grpSpPr>
        <p:sp>
          <p:nvSpPr>
            <p:cNvPr id="29" name="AutoShape 29"/>
            <p:cNvSpPr/>
            <p:nvPr/>
          </p:nvSpPr>
          <p:spPr>
            <a:xfrm>
              <a:off x="0" y="25400"/>
              <a:ext cx="3670994" cy="0"/>
            </a:xfrm>
            <a:prstGeom prst="line">
              <a:avLst/>
            </a:prstGeom>
            <a:ln w="50800" cap="flat">
              <a:solidFill>
                <a:srgbClr val="074449"/>
              </a:solidFill>
              <a:prstDash val="sysDot"/>
              <a:headEnd type="none" w="sm" len="sm"/>
              <a:tailEnd type="none" w="sm" len="sm"/>
            </a:ln>
          </p:spPr>
        </p:sp>
        <p:sp>
          <p:nvSpPr>
            <p:cNvPr id="30" name="AutoShape 30"/>
            <p:cNvSpPr/>
            <p:nvPr/>
          </p:nvSpPr>
          <p:spPr>
            <a:xfrm>
              <a:off x="3738824" y="25400"/>
              <a:ext cx="3670994" cy="0"/>
            </a:xfrm>
            <a:prstGeom prst="line">
              <a:avLst/>
            </a:prstGeom>
            <a:ln w="50800" cap="flat">
              <a:solidFill>
                <a:srgbClr val="074449"/>
              </a:solidFill>
              <a:prstDash val="sysDot"/>
              <a:headEnd type="none" w="sm" len="sm"/>
              <a:tailEnd type="none" w="sm" len="sm"/>
            </a:ln>
          </p:spPr>
        </p:sp>
        <p:sp>
          <p:nvSpPr>
            <p:cNvPr id="31" name="AutoShape 31"/>
            <p:cNvSpPr/>
            <p:nvPr/>
          </p:nvSpPr>
          <p:spPr>
            <a:xfrm>
              <a:off x="7464947" y="25400"/>
              <a:ext cx="1536278" cy="0"/>
            </a:xfrm>
            <a:prstGeom prst="line">
              <a:avLst/>
            </a:prstGeom>
            <a:ln w="50800" cap="flat">
              <a:solidFill>
                <a:srgbClr val="074449"/>
              </a:solidFill>
              <a:prstDash val="sysDot"/>
              <a:headEnd type="none" w="sm" len="sm"/>
              <a:tailEnd type="none" w="sm" len="sm"/>
            </a:ln>
          </p:spPr>
        </p:sp>
      </p:grpSp>
      <p:grpSp>
        <p:nvGrpSpPr>
          <p:cNvPr id="32" name="Group 32"/>
          <p:cNvGrpSpPr/>
          <p:nvPr/>
        </p:nvGrpSpPr>
        <p:grpSpPr>
          <a:xfrm>
            <a:off x="14217337" y="7051952"/>
            <a:ext cx="2745891" cy="1872880"/>
            <a:chOff x="0" y="0"/>
            <a:chExt cx="1191673" cy="812800"/>
          </a:xfrm>
        </p:grpSpPr>
        <p:sp>
          <p:nvSpPr>
            <p:cNvPr id="33" name="Freeform 33"/>
            <p:cNvSpPr/>
            <p:nvPr/>
          </p:nvSpPr>
          <p:spPr>
            <a:xfrm>
              <a:off x="0" y="0"/>
              <a:ext cx="1191673" cy="812800"/>
            </a:xfrm>
            <a:custGeom>
              <a:avLst/>
              <a:gdLst/>
              <a:ahLst/>
              <a:cxnLst/>
              <a:rect l="l" t="t" r="r" b="b"/>
              <a:pathLst>
                <a:path w="1191673" h="812800">
                  <a:moveTo>
                    <a:pt x="112778" y="0"/>
                  </a:moveTo>
                  <a:lnTo>
                    <a:pt x="1078895" y="0"/>
                  </a:lnTo>
                  <a:cubicBezTo>
                    <a:pt x="1108805" y="0"/>
                    <a:pt x="1137491" y="11882"/>
                    <a:pt x="1158641" y="33032"/>
                  </a:cubicBezTo>
                  <a:cubicBezTo>
                    <a:pt x="1179791" y="54182"/>
                    <a:pt x="1191673" y="82868"/>
                    <a:pt x="1191673" y="112778"/>
                  </a:cubicBezTo>
                  <a:lnTo>
                    <a:pt x="1191673" y="700022"/>
                  </a:lnTo>
                  <a:cubicBezTo>
                    <a:pt x="1191673" y="729932"/>
                    <a:pt x="1179791" y="758618"/>
                    <a:pt x="1158641" y="779768"/>
                  </a:cubicBezTo>
                  <a:cubicBezTo>
                    <a:pt x="1137491" y="800918"/>
                    <a:pt x="1108805" y="812800"/>
                    <a:pt x="1078895" y="812800"/>
                  </a:cubicBezTo>
                  <a:lnTo>
                    <a:pt x="112778" y="812800"/>
                  </a:lnTo>
                  <a:cubicBezTo>
                    <a:pt x="82868" y="812800"/>
                    <a:pt x="54182" y="800918"/>
                    <a:pt x="33032" y="779768"/>
                  </a:cubicBezTo>
                  <a:cubicBezTo>
                    <a:pt x="11882" y="758618"/>
                    <a:pt x="0" y="729932"/>
                    <a:pt x="0" y="700022"/>
                  </a:cubicBezTo>
                  <a:lnTo>
                    <a:pt x="0" y="112778"/>
                  </a:lnTo>
                  <a:cubicBezTo>
                    <a:pt x="0" y="82868"/>
                    <a:pt x="11882" y="54182"/>
                    <a:pt x="33032" y="33032"/>
                  </a:cubicBezTo>
                  <a:cubicBezTo>
                    <a:pt x="54182" y="11882"/>
                    <a:pt x="82868" y="0"/>
                    <a:pt x="112778" y="0"/>
                  </a:cubicBezTo>
                  <a:close/>
                </a:path>
              </a:pathLst>
            </a:custGeom>
            <a:blipFill>
              <a:blip r:embed="rId6"/>
              <a:stretch>
                <a:fillRect l="-3300" r="-3300"/>
              </a:stretch>
            </a:blipFill>
          </p:spPr>
        </p:sp>
      </p:grpSp>
      <p:sp>
        <p:nvSpPr>
          <p:cNvPr id="34" name="TextBox 34"/>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07</a:t>
            </a:r>
          </a:p>
        </p:txBody>
      </p:sp>
      <p:sp>
        <p:nvSpPr>
          <p:cNvPr id="35" name="TextBox 35"/>
          <p:cNvSpPr txBox="1"/>
          <p:nvPr/>
        </p:nvSpPr>
        <p:spPr>
          <a:xfrm>
            <a:off x="459300" y="2466046"/>
            <a:ext cx="5789749" cy="733425"/>
          </a:xfrm>
          <a:prstGeom prst="rect">
            <a:avLst/>
          </a:prstGeom>
        </p:spPr>
        <p:txBody>
          <a:bodyPr lIns="0" tIns="0" rIns="0" bIns="0" rtlCol="0" anchor="t">
            <a:spAutoFit/>
          </a:bodyPr>
          <a:lstStyle/>
          <a:p>
            <a:pPr algn="l">
              <a:lnSpc>
                <a:spcPts val="5250"/>
              </a:lnSpc>
            </a:pPr>
            <a:r>
              <a:rPr lang="en-US" sz="5000" b="1">
                <a:solidFill>
                  <a:srgbClr val="C99313"/>
                </a:solidFill>
                <a:latin typeface="Poppins Bold"/>
                <a:ea typeface="Poppins Bold"/>
                <a:cs typeface="Poppins Bold"/>
                <a:sym typeface="Poppins Bold"/>
              </a:rPr>
              <a:t>ALAT </a:t>
            </a:r>
          </a:p>
        </p:txBody>
      </p:sp>
      <p:sp>
        <p:nvSpPr>
          <p:cNvPr id="36" name="TextBox 36"/>
          <p:cNvSpPr txBox="1"/>
          <p:nvPr/>
        </p:nvSpPr>
        <p:spPr>
          <a:xfrm>
            <a:off x="459300" y="3483794"/>
            <a:ext cx="5046780" cy="3782734"/>
          </a:xfrm>
          <a:prstGeom prst="rect">
            <a:avLst/>
          </a:prstGeom>
        </p:spPr>
        <p:txBody>
          <a:bodyPr lIns="0" tIns="0" rIns="0" bIns="0" rtlCol="0" anchor="t">
            <a:spAutoFit/>
          </a:bodyPr>
          <a:lstStyle/>
          <a:p>
            <a:pPr algn="just">
              <a:lnSpc>
                <a:spcPts val="2520"/>
              </a:lnSpc>
            </a:pPr>
            <a:r>
              <a:rPr lang="en-US" sz="1800">
                <a:solidFill>
                  <a:srgbClr val="000000"/>
                </a:solidFill>
                <a:latin typeface="Poppins"/>
                <a:ea typeface="Poppins"/>
                <a:cs typeface="Poppins"/>
                <a:sym typeface="Poppins"/>
              </a:rPr>
              <a:t>Alat-alat gelas laboratorium, autoklaf, blender kaca, bunsen, centrifuge, inkubator suhu 35±2ºC, jangka sorong, laminar air flow cabinet, lemari pendingin, lemari pengering suhu 40-50ºC, mikropipet 10-100µl, neraca analitik, oven, penangas air, pencadang logam diameter 6 mm, pH tester, rotary evaporator, seperangkat alat penetapan kadar air, spektrofotometer ultraviolet dan visible PharmaSpec 1700, tanur.</a:t>
            </a:r>
          </a:p>
          <a:p>
            <a:pPr algn="just">
              <a:lnSpc>
                <a:spcPts val="2520"/>
              </a:lnSpc>
            </a:pPr>
            <a:endParaRPr lang="en-US" sz="1800">
              <a:solidFill>
                <a:srgbClr val="000000"/>
              </a:solidFill>
              <a:latin typeface="Poppins"/>
              <a:ea typeface="Poppins"/>
              <a:cs typeface="Poppins"/>
              <a:sym typeface="Poppins"/>
            </a:endParaRPr>
          </a:p>
        </p:txBody>
      </p:sp>
      <p:sp>
        <p:nvSpPr>
          <p:cNvPr id="37" name="TextBox 37"/>
          <p:cNvSpPr txBox="1"/>
          <p:nvPr/>
        </p:nvSpPr>
        <p:spPr>
          <a:xfrm>
            <a:off x="6242950" y="2466046"/>
            <a:ext cx="5789749" cy="733425"/>
          </a:xfrm>
          <a:prstGeom prst="rect">
            <a:avLst/>
          </a:prstGeom>
        </p:spPr>
        <p:txBody>
          <a:bodyPr lIns="0" tIns="0" rIns="0" bIns="0" rtlCol="0" anchor="t">
            <a:spAutoFit/>
          </a:bodyPr>
          <a:lstStyle/>
          <a:p>
            <a:pPr algn="l">
              <a:lnSpc>
                <a:spcPts val="5250"/>
              </a:lnSpc>
            </a:pPr>
            <a:r>
              <a:rPr lang="en-US" sz="5000" b="1">
                <a:solidFill>
                  <a:srgbClr val="C99313"/>
                </a:solidFill>
                <a:latin typeface="Poppins Bold"/>
                <a:ea typeface="Poppins Bold"/>
                <a:cs typeface="Poppins Bold"/>
                <a:sym typeface="Poppins Bold"/>
              </a:rPr>
              <a:t>BAHAN</a:t>
            </a:r>
          </a:p>
        </p:txBody>
      </p:sp>
      <p:sp>
        <p:nvSpPr>
          <p:cNvPr id="38" name="TextBox 38"/>
          <p:cNvSpPr txBox="1"/>
          <p:nvPr/>
        </p:nvSpPr>
        <p:spPr>
          <a:xfrm>
            <a:off x="6242950" y="3483794"/>
            <a:ext cx="6757018" cy="4411285"/>
          </a:xfrm>
          <a:prstGeom prst="rect">
            <a:avLst/>
          </a:prstGeom>
        </p:spPr>
        <p:txBody>
          <a:bodyPr lIns="0" tIns="0" rIns="0" bIns="0" rtlCol="0" anchor="t">
            <a:spAutoFit/>
          </a:bodyPr>
          <a:lstStyle/>
          <a:p>
            <a:pPr algn="just">
              <a:lnSpc>
                <a:spcPts val="2520"/>
              </a:lnSpc>
            </a:pPr>
            <a:r>
              <a:rPr lang="en-US" sz="1800">
                <a:solidFill>
                  <a:srgbClr val="000000"/>
                </a:solidFill>
                <a:latin typeface="Poppins"/>
                <a:ea typeface="Poppins"/>
                <a:cs typeface="Poppins"/>
                <a:sym typeface="Poppins"/>
              </a:rPr>
              <a:t>Bahan tanaman yang digunakan adalah kulit buah Mangga Arumanis. Bahan kimia yang digunakan adalah akuades, alfa naftol, amonia, aqua pro injection, asam asetat anhidrida,  asam  asetat  glasial,  asam  klorida,  asam  nitrat, asam pikrat, asam sulfat, benzen, besi (III) klorida, bismut (III) nitrat, dimetilsulfoksida, etanol, etilasetat, heksana, iodida, isopropanol, kalium iodida, kalium natrium tartrat, kertas saring, ciprofloxacin, klorofom, kuprisulfat, magnesium, metanol, mueller hinton agar, mueller hinton broth, natrium hidroksida, natrium karbonat, natrium sulfat anhidrat, nutrient agar, pipa kapiler, plat aluminium KLT silika gel 60 F254, raksa (II) klorida, silika gel 60 H, timbal (II) asetat. </a:t>
            </a:r>
          </a:p>
          <a:p>
            <a:pPr algn="just">
              <a:lnSpc>
                <a:spcPts val="2520"/>
              </a:lnSpc>
            </a:pPr>
            <a:endParaRPr lang="en-US" sz="1800">
              <a:solidFill>
                <a:srgbClr val="000000"/>
              </a:solidFill>
              <a:latin typeface="Poppins"/>
              <a:ea typeface="Poppins"/>
              <a:cs typeface="Poppins"/>
              <a:sym typeface="Poppins"/>
            </a:endParaRPr>
          </a:p>
        </p:txBody>
      </p:sp>
      <p:sp>
        <p:nvSpPr>
          <p:cNvPr id="39" name="TextBox 39"/>
          <p:cNvSpPr txBox="1"/>
          <p:nvPr/>
        </p:nvSpPr>
        <p:spPr>
          <a:xfrm>
            <a:off x="13706209" y="2466046"/>
            <a:ext cx="5789749" cy="733425"/>
          </a:xfrm>
          <a:prstGeom prst="rect">
            <a:avLst/>
          </a:prstGeom>
        </p:spPr>
        <p:txBody>
          <a:bodyPr lIns="0" tIns="0" rIns="0" bIns="0" rtlCol="0" anchor="t">
            <a:spAutoFit/>
          </a:bodyPr>
          <a:lstStyle/>
          <a:p>
            <a:pPr algn="l">
              <a:lnSpc>
                <a:spcPts val="5250"/>
              </a:lnSpc>
            </a:pPr>
            <a:r>
              <a:rPr lang="en-US" sz="5000" b="1">
                <a:solidFill>
                  <a:srgbClr val="C99313"/>
                </a:solidFill>
                <a:latin typeface="Poppins Bold"/>
                <a:ea typeface="Poppins Bold"/>
                <a:cs typeface="Poppins Bold"/>
                <a:sym typeface="Poppins Bold"/>
              </a:rPr>
              <a:t>BAKTERI UJI</a:t>
            </a:r>
          </a:p>
        </p:txBody>
      </p:sp>
      <p:sp>
        <p:nvSpPr>
          <p:cNvPr id="40" name="TextBox 40"/>
          <p:cNvSpPr txBox="1"/>
          <p:nvPr/>
        </p:nvSpPr>
        <p:spPr>
          <a:xfrm>
            <a:off x="12999968" y="3747070"/>
            <a:ext cx="5046780" cy="639981"/>
          </a:xfrm>
          <a:prstGeom prst="rect">
            <a:avLst/>
          </a:prstGeom>
        </p:spPr>
        <p:txBody>
          <a:bodyPr lIns="0" tIns="0" rIns="0" bIns="0" rtlCol="0" anchor="t">
            <a:spAutoFit/>
          </a:bodyPr>
          <a:lstStyle/>
          <a:p>
            <a:pPr algn="ctr">
              <a:lnSpc>
                <a:spcPts val="2520"/>
              </a:lnSpc>
            </a:pPr>
            <a:r>
              <a:rPr lang="en-US" sz="1800" i="1">
                <a:solidFill>
                  <a:srgbClr val="000000"/>
                </a:solidFill>
                <a:latin typeface="Poppins Italics"/>
                <a:ea typeface="Poppins Italics"/>
                <a:cs typeface="Poppins Italics"/>
                <a:sym typeface="Poppins Italics"/>
              </a:rPr>
              <a:t>Bacillus cereus </a:t>
            </a:r>
            <a:r>
              <a:rPr lang="en-US" sz="1800">
                <a:solidFill>
                  <a:srgbClr val="000000"/>
                </a:solidFill>
                <a:latin typeface="Poppins"/>
                <a:ea typeface="Poppins"/>
                <a:cs typeface="Poppins"/>
                <a:sym typeface="Poppins"/>
              </a:rPr>
              <a:t>ATCC 10876</a:t>
            </a:r>
          </a:p>
          <a:p>
            <a:pPr algn="ctr">
              <a:lnSpc>
                <a:spcPts val="2520"/>
              </a:lnSpc>
            </a:pPr>
            <a:r>
              <a:rPr lang="en-US" sz="1800" i="1">
                <a:solidFill>
                  <a:srgbClr val="000000"/>
                </a:solidFill>
                <a:latin typeface="Poppins Italics"/>
                <a:ea typeface="Poppins Italics"/>
                <a:cs typeface="Poppins Italics"/>
                <a:sym typeface="Poppins Italics"/>
              </a:rPr>
              <a:t>Escherichia coli </a:t>
            </a:r>
            <a:r>
              <a:rPr lang="en-US" sz="1800">
                <a:solidFill>
                  <a:srgbClr val="000000"/>
                </a:solidFill>
                <a:latin typeface="Poppins"/>
                <a:ea typeface="Poppins"/>
                <a:cs typeface="Poppins"/>
                <a:sym typeface="Poppins"/>
              </a:rPr>
              <a:t>ATCC 8739</a:t>
            </a:r>
          </a:p>
        </p:txBody>
      </p:sp>
      <p:grpSp>
        <p:nvGrpSpPr>
          <p:cNvPr id="41" name="Group 41"/>
          <p:cNvGrpSpPr/>
          <p:nvPr/>
        </p:nvGrpSpPr>
        <p:grpSpPr>
          <a:xfrm>
            <a:off x="14208101" y="4836172"/>
            <a:ext cx="2745891" cy="1872880"/>
            <a:chOff x="0" y="0"/>
            <a:chExt cx="1191673" cy="812800"/>
          </a:xfrm>
        </p:grpSpPr>
        <p:sp>
          <p:nvSpPr>
            <p:cNvPr id="42" name="Freeform 42"/>
            <p:cNvSpPr/>
            <p:nvPr/>
          </p:nvSpPr>
          <p:spPr>
            <a:xfrm>
              <a:off x="0" y="0"/>
              <a:ext cx="1191673" cy="812800"/>
            </a:xfrm>
            <a:custGeom>
              <a:avLst/>
              <a:gdLst/>
              <a:ahLst/>
              <a:cxnLst/>
              <a:rect l="l" t="t" r="r" b="b"/>
              <a:pathLst>
                <a:path w="1191673" h="812800">
                  <a:moveTo>
                    <a:pt x="112778" y="0"/>
                  </a:moveTo>
                  <a:lnTo>
                    <a:pt x="1078895" y="0"/>
                  </a:lnTo>
                  <a:cubicBezTo>
                    <a:pt x="1108805" y="0"/>
                    <a:pt x="1137491" y="11882"/>
                    <a:pt x="1158641" y="33032"/>
                  </a:cubicBezTo>
                  <a:cubicBezTo>
                    <a:pt x="1179791" y="54182"/>
                    <a:pt x="1191673" y="82868"/>
                    <a:pt x="1191673" y="112778"/>
                  </a:cubicBezTo>
                  <a:lnTo>
                    <a:pt x="1191673" y="700022"/>
                  </a:lnTo>
                  <a:cubicBezTo>
                    <a:pt x="1191673" y="729932"/>
                    <a:pt x="1179791" y="758618"/>
                    <a:pt x="1158641" y="779768"/>
                  </a:cubicBezTo>
                  <a:cubicBezTo>
                    <a:pt x="1137491" y="800918"/>
                    <a:pt x="1108805" y="812800"/>
                    <a:pt x="1078895" y="812800"/>
                  </a:cubicBezTo>
                  <a:lnTo>
                    <a:pt x="112778" y="812800"/>
                  </a:lnTo>
                  <a:cubicBezTo>
                    <a:pt x="82868" y="812800"/>
                    <a:pt x="54182" y="800918"/>
                    <a:pt x="33032" y="779768"/>
                  </a:cubicBezTo>
                  <a:cubicBezTo>
                    <a:pt x="11882" y="758618"/>
                    <a:pt x="0" y="729932"/>
                    <a:pt x="0" y="700022"/>
                  </a:cubicBezTo>
                  <a:lnTo>
                    <a:pt x="0" y="112778"/>
                  </a:lnTo>
                  <a:cubicBezTo>
                    <a:pt x="0" y="82868"/>
                    <a:pt x="11882" y="54182"/>
                    <a:pt x="33032" y="33032"/>
                  </a:cubicBezTo>
                  <a:cubicBezTo>
                    <a:pt x="54182" y="11882"/>
                    <a:pt x="82868" y="0"/>
                    <a:pt x="112778" y="0"/>
                  </a:cubicBezTo>
                  <a:close/>
                </a:path>
              </a:pathLst>
            </a:custGeom>
            <a:blipFill>
              <a:blip r:embed="rId7"/>
              <a:stretch>
                <a:fillRect l="-7663" r="-7663"/>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892" y="9245645"/>
            <a:ext cx="18441785" cy="1041355"/>
            <a:chOff x="0" y="0"/>
            <a:chExt cx="4857096" cy="274266"/>
          </a:xfrm>
        </p:grpSpPr>
        <p:sp>
          <p:nvSpPr>
            <p:cNvPr id="3" name="Freeform 3"/>
            <p:cNvSpPr/>
            <p:nvPr/>
          </p:nvSpPr>
          <p:spPr>
            <a:xfrm>
              <a:off x="0" y="0"/>
              <a:ext cx="4857096" cy="274266"/>
            </a:xfrm>
            <a:custGeom>
              <a:avLst/>
              <a:gdLst/>
              <a:ahLst/>
              <a:cxnLst/>
              <a:rect l="l" t="t" r="r" b="b"/>
              <a:pathLst>
                <a:path w="4857096" h="274266">
                  <a:moveTo>
                    <a:pt x="0" y="0"/>
                  </a:moveTo>
                  <a:lnTo>
                    <a:pt x="4857096" y="0"/>
                  </a:lnTo>
                  <a:lnTo>
                    <a:pt x="4857096" y="274266"/>
                  </a:lnTo>
                  <a:lnTo>
                    <a:pt x="0" y="274266"/>
                  </a:lnTo>
                  <a:close/>
                </a:path>
              </a:pathLst>
            </a:custGeom>
            <a:solidFill>
              <a:srgbClr val="074449"/>
            </a:solidFill>
          </p:spPr>
        </p:sp>
        <p:sp>
          <p:nvSpPr>
            <p:cNvPr id="4" name="TextBox 4"/>
            <p:cNvSpPr txBox="1"/>
            <p:nvPr/>
          </p:nvSpPr>
          <p:spPr>
            <a:xfrm>
              <a:off x="0" y="-38100"/>
              <a:ext cx="4857096" cy="312366"/>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700425" y="9775847"/>
            <a:ext cx="16353433" cy="0"/>
          </a:xfrm>
          <a:prstGeom prst="line">
            <a:avLst/>
          </a:prstGeom>
          <a:ln w="19050" cap="flat">
            <a:solidFill>
              <a:srgbClr val="FDB813"/>
            </a:solidFill>
            <a:prstDash val="solid"/>
            <a:headEnd type="none" w="sm" len="sm"/>
            <a:tailEnd type="none" w="sm" len="sm"/>
          </a:ln>
        </p:spPr>
      </p:sp>
      <p:sp>
        <p:nvSpPr>
          <p:cNvPr id="6" name="Freeform 6"/>
          <p:cNvSpPr/>
          <p:nvPr/>
        </p:nvSpPr>
        <p:spPr>
          <a:xfrm>
            <a:off x="16761141" y="1035664"/>
            <a:ext cx="457885" cy="338835"/>
          </a:xfrm>
          <a:custGeom>
            <a:avLst/>
            <a:gdLst/>
            <a:ahLst/>
            <a:cxnLst/>
            <a:rect l="l" t="t" r="r" b="b"/>
            <a:pathLst>
              <a:path w="457885" h="338835">
                <a:moveTo>
                  <a:pt x="0" y="0"/>
                </a:moveTo>
                <a:lnTo>
                  <a:pt x="457884" y="0"/>
                </a:lnTo>
                <a:lnTo>
                  <a:pt x="457884" y="338835"/>
                </a:lnTo>
                <a:lnTo>
                  <a:pt x="0" y="338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53785" y="-113888"/>
            <a:ext cx="18595570" cy="2266125"/>
            <a:chOff x="0" y="0"/>
            <a:chExt cx="4897599" cy="596840"/>
          </a:xfrm>
        </p:grpSpPr>
        <p:sp>
          <p:nvSpPr>
            <p:cNvPr id="8" name="Freeform 8"/>
            <p:cNvSpPr/>
            <p:nvPr/>
          </p:nvSpPr>
          <p:spPr>
            <a:xfrm>
              <a:off x="0" y="0"/>
              <a:ext cx="4897599" cy="596840"/>
            </a:xfrm>
            <a:custGeom>
              <a:avLst/>
              <a:gdLst/>
              <a:ahLst/>
              <a:cxnLst/>
              <a:rect l="l" t="t" r="r" b="b"/>
              <a:pathLst>
                <a:path w="4897599" h="596840">
                  <a:moveTo>
                    <a:pt x="0" y="0"/>
                  </a:moveTo>
                  <a:lnTo>
                    <a:pt x="4897599" y="0"/>
                  </a:lnTo>
                  <a:lnTo>
                    <a:pt x="4897599" y="596840"/>
                  </a:lnTo>
                  <a:lnTo>
                    <a:pt x="0" y="596840"/>
                  </a:lnTo>
                  <a:close/>
                </a:path>
              </a:pathLst>
            </a:custGeom>
            <a:solidFill>
              <a:srgbClr val="074449"/>
            </a:solidFill>
          </p:spPr>
        </p:sp>
        <p:sp>
          <p:nvSpPr>
            <p:cNvPr id="9" name="TextBox 9"/>
            <p:cNvSpPr txBox="1"/>
            <p:nvPr/>
          </p:nvSpPr>
          <p:spPr>
            <a:xfrm>
              <a:off x="0" y="-38100"/>
              <a:ext cx="4897599" cy="63494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89707" y="-3027283"/>
            <a:ext cx="18441785" cy="5171538"/>
          </a:xfrm>
          <a:custGeom>
            <a:avLst/>
            <a:gdLst/>
            <a:ahLst/>
            <a:cxnLst/>
            <a:rect l="l" t="t" r="r" b="b"/>
            <a:pathLst>
              <a:path w="18441785" h="5171538">
                <a:moveTo>
                  <a:pt x="18441785" y="0"/>
                </a:moveTo>
                <a:lnTo>
                  <a:pt x="0" y="0"/>
                </a:lnTo>
                <a:lnTo>
                  <a:pt x="0" y="5171539"/>
                </a:lnTo>
                <a:lnTo>
                  <a:pt x="18441785" y="5171539"/>
                </a:lnTo>
                <a:lnTo>
                  <a:pt x="18441785" y="0"/>
                </a:lnTo>
                <a:close/>
              </a:path>
            </a:pathLst>
          </a:custGeom>
          <a:blipFill>
            <a:blip r:embed="rId4">
              <a:alphaModFix amt="25000"/>
            </a:blip>
            <a:stretch>
              <a:fillRect t="-30455" b="-136847"/>
            </a:stretch>
          </a:blipFill>
        </p:spPr>
      </p:sp>
      <p:grpSp>
        <p:nvGrpSpPr>
          <p:cNvPr id="11" name="Group 11"/>
          <p:cNvGrpSpPr/>
          <p:nvPr/>
        </p:nvGrpSpPr>
        <p:grpSpPr>
          <a:xfrm>
            <a:off x="-89707" y="0"/>
            <a:ext cx="18467414" cy="229012"/>
            <a:chOff x="0" y="0"/>
            <a:chExt cx="4863846" cy="60316"/>
          </a:xfrm>
        </p:grpSpPr>
        <p:sp>
          <p:nvSpPr>
            <p:cNvPr id="12" name="Freeform 12"/>
            <p:cNvSpPr/>
            <p:nvPr/>
          </p:nvSpPr>
          <p:spPr>
            <a:xfrm>
              <a:off x="0" y="0"/>
              <a:ext cx="4863846" cy="60316"/>
            </a:xfrm>
            <a:custGeom>
              <a:avLst/>
              <a:gdLst/>
              <a:ahLst/>
              <a:cxnLst/>
              <a:rect l="l" t="t" r="r" b="b"/>
              <a:pathLst>
                <a:path w="4863846" h="60316">
                  <a:moveTo>
                    <a:pt x="0" y="0"/>
                  </a:moveTo>
                  <a:lnTo>
                    <a:pt x="4863846" y="0"/>
                  </a:lnTo>
                  <a:lnTo>
                    <a:pt x="4863846" y="60316"/>
                  </a:lnTo>
                  <a:lnTo>
                    <a:pt x="0" y="60316"/>
                  </a:lnTo>
                  <a:close/>
                </a:path>
              </a:pathLst>
            </a:custGeom>
            <a:solidFill>
              <a:srgbClr val="FDB813"/>
            </a:solidFill>
          </p:spPr>
        </p:sp>
        <p:sp>
          <p:nvSpPr>
            <p:cNvPr id="13" name="TextBox 13"/>
            <p:cNvSpPr txBox="1"/>
            <p:nvPr/>
          </p:nvSpPr>
          <p:spPr>
            <a:xfrm>
              <a:off x="0" y="-38100"/>
              <a:ext cx="4863846" cy="98416"/>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6353433" y="1263056"/>
            <a:ext cx="1560313" cy="619214"/>
          </a:xfrm>
          <a:custGeom>
            <a:avLst/>
            <a:gdLst/>
            <a:ahLst/>
            <a:cxnLst/>
            <a:rect l="l" t="t" r="r" b="b"/>
            <a:pathLst>
              <a:path w="1560313" h="619214">
                <a:moveTo>
                  <a:pt x="0" y="0"/>
                </a:moveTo>
                <a:lnTo>
                  <a:pt x="1560313" y="0"/>
                </a:lnTo>
                <a:lnTo>
                  <a:pt x="1560313" y="619214"/>
                </a:lnTo>
                <a:lnTo>
                  <a:pt x="0" y="619214"/>
                </a:lnTo>
                <a:lnTo>
                  <a:pt x="0" y="0"/>
                </a:lnTo>
                <a:close/>
              </a:path>
            </a:pathLst>
          </a:custGeom>
          <a:blipFill>
            <a:blip r:embed="rId5">
              <a:extLst>
                <a:ext uri="{96DAC541-7B7A-43D3-8B79-37D633B846F1}">
                  <asvg:svgBlip xmlns:asvg="http://schemas.microsoft.com/office/drawing/2016/SVG/main" r:embed="rId6"/>
                </a:ext>
              </a:extLst>
            </a:blip>
            <a:stretch>
              <a:fillRect b="-33236"/>
            </a:stretch>
          </a:blipFill>
        </p:spPr>
      </p:sp>
      <p:sp>
        <p:nvSpPr>
          <p:cNvPr id="15" name="Freeform 15"/>
          <p:cNvSpPr/>
          <p:nvPr/>
        </p:nvSpPr>
        <p:spPr>
          <a:xfrm>
            <a:off x="650935" y="529858"/>
            <a:ext cx="1201890" cy="1206408"/>
          </a:xfrm>
          <a:custGeom>
            <a:avLst/>
            <a:gdLst/>
            <a:ahLst/>
            <a:cxnLst/>
            <a:rect l="l" t="t" r="r" b="b"/>
            <a:pathLst>
              <a:path w="1201890" h="1206408">
                <a:moveTo>
                  <a:pt x="0" y="0"/>
                </a:moveTo>
                <a:lnTo>
                  <a:pt x="1201890" y="0"/>
                </a:lnTo>
                <a:lnTo>
                  <a:pt x="1201890" y="1206409"/>
                </a:lnTo>
                <a:lnTo>
                  <a:pt x="0" y="1206409"/>
                </a:lnTo>
                <a:lnTo>
                  <a:pt x="0" y="0"/>
                </a:lnTo>
                <a:close/>
              </a:path>
            </a:pathLst>
          </a:custGeom>
          <a:blipFill>
            <a:blip r:embed="rId7"/>
            <a:stretch>
              <a:fillRect/>
            </a:stretch>
          </a:blipFill>
        </p:spPr>
      </p:sp>
      <p:sp>
        <p:nvSpPr>
          <p:cNvPr id="16" name="Freeform 16"/>
          <p:cNvSpPr/>
          <p:nvPr/>
        </p:nvSpPr>
        <p:spPr>
          <a:xfrm flipH="1">
            <a:off x="0" y="2144256"/>
            <a:ext cx="9275108" cy="7101389"/>
          </a:xfrm>
          <a:custGeom>
            <a:avLst/>
            <a:gdLst/>
            <a:ahLst/>
            <a:cxnLst/>
            <a:rect l="l" t="t" r="r" b="b"/>
            <a:pathLst>
              <a:path w="9275108" h="7101389">
                <a:moveTo>
                  <a:pt x="9275108" y="0"/>
                </a:moveTo>
                <a:lnTo>
                  <a:pt x="0" y="0"/>
                </a:lnTo>
                <a:lnTo>
                  <a:pt x="0" y="7101389"/>
                </a:lnTo>
                <a:lnTo>
                  <a:pt x="9275108" y="7101389"/>
                </a:lnTo>
                <a:lnTo>
                  <a:pt x="9275108" y="0"/>
                </a:lnTo>
                <a:close/>
              </a:path>
            </a:pathLst>
          </a:custGeom>
          <a:blipFill>
            <a:blip r:embed="rId8">
              <a:alphaModFix amt="20999"/>
            </a:blip>
            <a:stretch>
              <a:fillRect l="-23044" t="-14773" r="-23044" b="-28331"/>
            </a:stretch>
          </a:blipFill>
        </p:spPr>
      </p:sp>
      <p:sp>
        <p:nvSpPr>
          <p:cNvPr id="17" name="Freeform 17"/>
          <p:cNvSpPr/>
          <p:nvPr/>
        </p:nvSpPr>
        <p:spPr>
          <a:xfrm rot="-6312979">
            <a:off x="6816510" y="3916895"/>
            <a:ext cx="1807230" cy="2294895"/>
          </a:xfrm>
          <a:custGeom>
            <a:avLst/>
            <a:gdLst/>
            <a:ahLst/>
            <a:cxnLst/>
            <a:rect l="l" t="t" r="r" b="b"/>
            <a:pathLst>
              <a:path w="1807230" h="2294895">
                <a:moveTo>
                  <a:pt x="0" y="0"/>
                </a:moveTo>
                <a:lnTo>
                  <a:pt x="1807229" y="0"/>
                </a:lnTo>
                <a:lnTo>
                  <a:pt x="1807229" y="2294895"/>
                </a:lnTo>
                <a:lnTo>
                  <a:pt x="0" y="22948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9275108" y="0"/>
            <a:ext cx="9022417" cy="10287000"/>
          </a:xfrm>
          <a:custGeom>
            <a:avLst/>
            <a:gdLst/>
            <a:ahLst/>
            <a:cxnLst/>
            <a:rect l="l" t="t" r="r" b="b"/>
            <a:pathLst>
              <a:path w="9022417" h="10287000">
                <a:moveTo>
                  <a:pt x="0" y="0"/>
                </a:moveTo>
                <a:lnTo>
                  <a:pt x="9022417" y="0"/>
                </a:lnTo>
                <a:lnTo>
                  <a:pt x="9022417" y="10287000"/>
                </a:lnTo>
                <a:lnTo>
                  <a:pt x="0" y="10287000"/>
                </a:lnTo>
                <a:lnTo>
                  <a:pt x="0" y="0"/>
                </a:lnTo>
                <a:close/>
              </a:path>
            </a:pathLst>
          </a:custGeom>
          <a:blipFill>
            <a:blip r:embed="rId11"/>
            <a:stretch>
              <a:fillRect l="-1177" t="-3483" r="-1177"/>
            </a:stretch>
          </a:blipFill>
        </p:spPr>
      </p:sp>
      <p:sp>
        <p:nvSpPr>
          <p:cNvPr id="19" name="Freeform 19"/>
          <p:cNvSpPr/>
          <p:nvPr/>
        </p:nvSpPr>
        <p:spPr>
          <a:xfrm>
            <a:off x="7399423" y="1253531"/>
            <a:ext cx="1560313" cy="619214"/>
          </a:xfrm>
          <a:custGeom>
            <a:avLst/>
            <a:gdLst/>
            <a:ahLst/>
            <a:cxnLst/>
            <a:rect l="l" t="t" r="r" b="b"/>
            <a:pathLst>
              <a:path w="1560313" h="619214">
                <a:moveTo>
                  <a:pt x="0" y="0"/>
                </a:moveTo>
                <a:lnTo>
                  <a:pt x="1560313" y="0"/>
                </a:lnTo>
                <a:lnTo>
                  <a:pt x="1560313" y="619214"/>
                </a:lnTo>
                <a:lnTo>
                  <a:pt x="0" y="619214"/>
                </a:lnTo>
                <a:lnTo>
                  <a:pt x="0" y="0"/>
                </a:lnTo>
                <a:close/>
              </a:path>
            </a:pathLst>
          </a:custGeom>
          <a:blipFill>
            <a:blip r:embed="rId5">
              <a:extLst>
                <a:ext uri="{96DAC541-7B7A-43D3-8B79-37D633B846F1}">
                  <asvg:svgBlip xmlns:asvg="http://schemas.microsoft.com/office/drawing/2016/SVG/main" r:embed="rId6"/>
                </a:ext>
              </a:extLst>
            </a:blip>
            <a:stretch>
              <a:fillRect b="-33236"/>
            </a:stretch>
          </a:blipFill>
        </p:spPr>
      </p:sp>
      <p:sp>
        <p:nvSpPr>
          <p:cNvPr id="20" name="TextBox 20"/>
          <p:cNvSpPr txBox="1"/>
          <p:nvPr/>
        </p:nvSpPr>
        <p:spPr>
          <a:xfrm>
            <a:off x="2176551" y="713303"/>
            <a:ext cx="4176295" cy="782370"/>
          </a:xfrm>
          <a:prstGeom prst="rect">
            <a:avLst/>
          </a:prstGeom>
        </p:spPr>
        <p:txBody>
          <a:bodyPr lIns="0" tIns="0" rIns="0" bIns="0" rtlCol="0" anchor="t">
            <a:spAutoFit/>
          </a:bodyPr>
          <a:lstStyle/>
          <a:p>
            <a:pPr algn="just">
              <a:lnSpc>
                <a:spcPts val="3079"/>
              </a:lnSpc>
            </a:pPr>
            <a:r>
              <a:rPr lang="en-US" sz="2199" b="1">
                <a:solidFill>
                  <a:srgbClr val="FFFFFF"/>
                </a:solidFill>
                <a:latin typeface="Poppins Bold"/>
                <a:ea typeface="Poppins Bold"/>
                <a:cs typeface="Poppins Bold"/>
                <a:sym typeface="Poppins Bold"/>
              </a:rPr>
              <a:t>Universitas </a:t>
            </a:r>
          </a:p>
          <a:p>
            <a:pPr algn="just">
              <a:lnSpc>
                <a:spcPts val="3079"/>
              </a:lnSpc>
            </a:pPr>
            <a:r>
              <a:rPr lang="en-US" sz="2199" b="1">
                <a:solidFill>
                  <a:srgbClr val="FFFFFF"/>
                </a:solidFill>
                <a:latin typeface="Poppins Bold"/>
                <a:ea typeface="Poppins Bold"/>
                <a:cs typeface="Poppins Bold"/>
                <a:sym typeface="Poppins Bold"/>
              </a:rPr>
              <a:t>Singaperbangsa Karawang</a:t>
            </a:r>
          </a:p>
        </p:txBody>
      </p:sp>
      <p:sp>
        <p:nvSpPr>
          <p:cNvPr id="21" name="TextBox 21"/>
          <p:cNvSpPr txBox="1"/>
          <p:nvPr/>
        </p:nvSpPr>
        <p:spPr>
          <a:xfrm>
            <a:off x="16720866" y="9484691"/>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04</a:t>
            </a:r>
          </a:p>
        </p:txBody>
      </p:sp>
      <p:sp>
        <p:nvSpPr>
          <p:cNvPr id="22" name="TextBox 22"/>
          <p:cNvSpPr txBox="1"/>
          <p:nvPr/>
        </p:nvSpPr>
        <p:spPr>
          <a:xfrm>
            <a:off x="504937" y="3209513"/>
            <a:ext cx="8454798" cy="777801"/>
          </a:xfrm>
          <a:prstGeom prst="rect">
            <a:avLst/>
          </a:prstGeom>
        </p:spPr>
        <p:txBody>
          <a:bodyPr lIns="0" tIns="0" rIns="0" bIns="0" rtlCol="0" anchor="t">
            <a:spAutoFit/>
          </a:bodyPr>
          <a:lstStyle/>
          <a:p>
            <a:pPr algn="l">
              <a:lnSpc>
                <a:spcPts val="5597"/>
              </a:lnSpc>
            </a:pPr>
            <a:r>
              <a:rPr lang="en-US" sz="5330" b="1">
                <a:solidFill>
                  <a:srgbClr val="074449"/>
                </a:solidFill>
                <a:latin typeface="Poppins Bold"/>
                <a:ea typeface="Poppins Bold"/>
                <a:cs typeface="Poppins Bold"/>
                <a:sym typeface="Poppins Bold"/>
              </a:rPr>
              <a:t>ALUR KERJA PENELITIAN</a:t>
            </a:r>
          </a:p>
        </p:txBody>
      </p:sp>
      <p:sp>
        <p:nvSpPr>
          <p:cNvPr id="23" name="TextBox 23"/>
          <p:cNvSpPr txBox="1"/>
          <p:nvPr/>
        </p:nvSpPr>
        <p:spPr>
          <a:xfrm>
            <a:off x="868363" y="9495813"/>
            <a:ext cx="538434" cy="483869"/>
          </a:xfrm>
          <a:prstGeom prst="rect">
            <a:avLst/>
          </a:prstGeom>
        </p:spPr>
        <p:txBody>
          <a:bodyPr lIns="0" tIns="0" rIns="0" bIns="0" rtlCol="0" anchor="t">
            <a:spAutoFit/>
          </a:bodyPr>
          <a:lstStyle/>
          <a:p>
            <a:pPr algn="r">
              <a:lnSpc>
                <a:spcPts val="3780"/>
              </a:lnSpc>
            </a:pPr>
            <a:r>
              <a:rPr lang="en-US" sz="2700" b="1">
                <a:solidFill>
                  <a:srgbClr val="FFFFFF"/>
                </a:solidFill>
                <a:latin typeface="Poppins Medium"/>
                <a:ea typeface="Poppins Medium"/>
                <a:cs typeface="Poppins Medium"/>
                <a:sym typeface="Poppins Medium"/>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1808</Words>
  <Application>Microsoft Office PowerPoint</Application>
  <PresentationFormat>Custom</PresentationFormat>
  <Paragraphs>178</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Poppins Medium</vt:lpstr>
      <vt:lpstr>Poppins Semi-Bold Italics</vt:lpstr>
      <vt:lpstr>Poppins</vt:lpstr>
      <vt:lpstr>Poppins Bold</vt:lpstr>
      <vt:lpstr>Arial</vt:lpstr>
      <vt:lpstr>Anton</vt:lpstr>
      <vt:lpstr>Calibri</vt:lpstr>
      <vt:lpstr>Poppins Bold Italics</vt:lpstr>
      <vt:lpstr>Poppins Italics</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Seminar Proposal Modern Hijau Kuning</dc:title>
  <cp:lastModifiedBy>icha choerunnisa</cp:lastModifiedBy>
  <cp:revision>3</cp:revision>
  <dcterms:created xsi:type="dcterms:W3CDTF">2006-08-16T00:00:00Z</dcterms:created>
  <dcterms:modified xsi:type="dcterms:W3CDTF">2024-10-07T18:35:19Z</dcterms:modified>
  <dc:identifier>DAGSm-tXlH0</dc:identifier>
</cp:coreProperties>
</file>